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68" r:id="rId3"/>
    <p:sldId id="257" r:id="rId4"/>
    <p:sldId id="342" r:id="rId5"/>
    <p:sldId id="267" r:id="rId6"/>
    <p:sldId id="258" r:id="rId7"/>
    <p:sldId id="268" r:id="rId8"/>
    <p:sldId id="277" r:id="rId9"/>
    <p:sldId id="307" r:id="rId10"/>
    <p:sldId id="272" r:id="rId11"/>
    <p:sldId id="290" r:id="rId12"/>
    <p:sldId id="301" r:id="rId13"/>
    <p:sldId id="303" r:id="rId14"/>
    <p:sldId id="304" r:id="rId15"/>
    <p:sldId id="327" r:id="rId16"/>
    <p:sldId id="309" r:id="rId17"/>
    <p:sldId id="305" r:id="rId18"/>
    <p:sldId id="308" r:id="rId19"/>
    <p:sldId id="302" r:id="rId20"/>
    <p:sldId id="260" r:id="rId21"/>
    <p:sldId id="306" r:id="rId22"/>
    <p:sldId id="261" r:id="rId23"/>
    <p:sldId id="263" r:id="rId24"/>
    <p:sldId id="274" r:id="rId25"/>
    <p:sldId id="279" r:id="rId26"/>
    <p:sldId id="265" r:id="rId27"/>
    <p:sldId id="266" r:id="rId28"/>
    <p:sldId id="275" r:id="rId29"/>
    <p:sldId id="276" r:id="rId30"/>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dha"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674"/>
        <p:guide pos="21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lstStyle/>
          <a:p/>
        </p:txBody>
      </p:sp>
      <p:pic>
        <p:nvPicPr>
          <p:cNvPr id="17" name="bg object 17"/>
          <p:cNvPicPr/>
          <p:nvPr/>
        </p:nvPicPr>
        <p:blipFill>
          <a:blip r:embed="rId2" cstate="print"/>
          <a:stretch>
            <a:fillRect/>
          </a:stretch>
        </p:blipFill>
        <p:spPr>
          <a:xfrm>
            <a:off x="8106212" y="1490077"/>
            <a:ext cx="9674724" cy="5549191"/>
          </a:xfrm>
          <a:prstGeom prst="rect">
            <a:avLst/>
          </a:prstGeom>
        </p:spPr>
      </p:pic>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9257" y="1583726"/>
            <a:ext cx="12869485" cy="1623060"/>
          </a:xfrm>
          <a:prstGeom prst="rect">
            <a:avLst/>
          </a:prstGeom>
        </p:spPr>
        <p:txBody>
          <a:bodyPr wrap="square" lIns="0" tIns="0" rIns="0" bIns="0">
            <a:spAutoFit/>
          </a:bodyPr>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jpe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26.png"/><Relationship Id="rId4" Type="http://schemas.openxmlformats.org/officeDocument/2006/relationships/image" Target="../media/image38.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jpe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8" Type="http://schemas.openxmlformats.org/officeDocument/2006/relationships/slideLayout" Target="../slideLayouts/slideLayout3.xml"/><Relationship Id="rId17" Type="http://schemas.openxmlformats.org/officeDocument/2006/relationships/image" Target="../media/image19.jpeg"/><Relationship Id="rId16" Type="http://schemas.openxmlformats.org/officeDocument/2006/relationships/image" Target="../media/image18.png"/><Relationship Id="rId15" Type="http://schemas.openxmlformats.org/officeDocument/2006/relationships/image" Target="../media/image17.jpeg"/><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jpeg"/><Relationship Id="rId10" Type="http://schemas.openxmlformats.org/officeDocument/2006/relationships/image" Target="../media/image12.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9.jpeg"/><Relationship Id="rId6" Type="http://schemas.openxmlformats.org/officeDocument/2006/relationships/image" Target="../media/image16.png"/><Relationship Id="rId5" Type="http://schemas.openxmlformats.org/officeDocument/2006/relationships/image" Target="../media/image13.jpeg"/><Relationship Id="rId4" Type="http://schemas.openxmlformats.org/officeDocument/2006/relationships/image" Target="../media/image11.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etfulllogo"/>
          <p:cNvPicPr>
            <a:picLocks noChangeAspect="1"/>
          </p:cNvPicPr>
          <p:nvPr/>
        </p:nvPicPr>
        <p:blipFill>
          <a:blip r:embed="rId1"/>
          <a:stretch>
            <a:fillRect/>
          </a:stretch>
        </p:blipFill>
        <p:spPr>
          <a:xfrm>
            <a:off x="6553200" y="1028700"/>
            <a:ext cx="5286375" cy="1864360"/>
          </a:xfrm>
          <a:prstGeom prst="rect">
            <a:avLst/>
          </a:prstGeom>
        </p:spPr>
      </p:pic>
      <p:sp>
        <p:nvSpPr>
          <p:cNvPr id="14" name="Text Box 13"/>
          <p:cNvSpPr txBox="1"/>
          <p:nvPr/>
        </p:nvSpPr>
        <p:spPr>
          <a:xfrm>
            <a:off x="685800" y="2933700"/>
            <a:ext cx="17189450" cy="7232015"/>
          </a:xfrm>
          <a:prstGeom prst="rect">
            <a:avLst/>
          </a:prstGeom>
          <a:noFill/>
        </p:spPr>
        <p:txBody>
          <a:bodyPr wrap="square" rtlCol="0" anchor="t">
            <a:spAutoFit/>
          </a:bodyPr>
          <a:p>
            <a:pPr algn="ctr"/>
            <a:r>
              <a:rPr lang="en-US" altLang="en-IN" sz="2800" spc="20" dirty="0">
                <a:solidFill>
                  <a:srgbClr val="000000"/>
                </a:solidFill>
                <a:latin typeface="Times New Roman" panose="02020603050405020304" charset="0"/>
                <a:cs typeface="Times New Roman" panose="02020603050405020304" charset="0"/>
                <a:sym typeface="+mn-ea"/>
              </a:rPr>
              <a:t>Subject : </a:t>
            </a:r>
            <a:r>
              <a:rPr lang="en-US" altLang="en-IN" sz="2800" b="1" spc="20" dirty="0">
                <a:solidFill>
                  <a:srgbClr val="000000"/>
                </a:solidFill>
                <a:latin typeface="Times New Roman" panose="02020603050405020304" charset="0"/>
                <a:cs typeface="Times New Roman" panose="02020603050405020304" charset="0"/>
                <a:sym typeface="+mn-ea"/>
              </a:rPr>
              <a:t>Mini Project - COM-612</a:t>
            </a:r>
            <a:endParaRPr lang="en-US" altLang="en-IN" sz="2800" b="1" spc="20" dirty="0">
              <a:solidFill>
                <a:srgbClr val="000000"/>
              </a:solidFill>
              <a:latin typeface="Times New Roman" panose="02020603050405020304" charset="0"/>
              <a:cs typeface="Times New Roman" panose="02020603050405020304" charset="0"/>
              <a:sym typeface="+mn-ea"/>
            </a:endParaRPr>
          </a:p>
          <a:p>
            <a:pPr algn="ctr"/>
            <a:endParaRPr lang="en-US" altLang="en-IN" sz="2800" b="1" spc="20" dirty="0">
              <a:solidFill>
                <a:srgbClr val="000000"/>
              </a:solidFill>
              <a:latin typeface="Times New Roman" panose="02020603050405020304" charset="0"/>
              <a:cs typeface="Times New Roman" panose="02020603050405020304" charset="0"/>
              <a:sym typeface="+mn-ea"/>
            </a:endParaRPr>
          </a:p>
          <a:p>
            <a:pPr algn="ctr"/>
            <a:r>
              <a:rPr lang="en-US" altLang="en-IN" sz="3600" b="1" spc="20" dirty="0">
                <a:solidFill>
                  <a:srgbClr val="000000"/>
                </a:solidFill>
                <a:latin typeface="Times New Roman" panose="02020603050405020304" charset="0"/>
                <a:cs typeface="Times New Roman" panose="02020603050405020304" charset="0"/>
                <a:sym typeface="+mn-ea"/>
              </a:rPr>
              <a:t>Intrusion Detection in Home Automation Using Computer Vision and Honeypots</a:t>
            </a:r>
            <a:endParaRPr lang="en-US" altLang="en-IN" sz="3600" b="1" spc="20" dirty="0">
              <a:solidFill>
                <a:srgbClr val="000000"/>
              </a:solidFill>
              <a:latin typeface="Times New Roman" panose="02020603050405020304" charset="0"/>
              <a:cs typeface="Times New Roman" panose="02020603050405020304" charset="0"/>
              <a:sym typeface="+mn-ea"/>
            </a:endParaRPr>
          </a:p>
          <a:p>
            <a:pPr algn="ctr"/>
            <a:r>
              <a:rPr lang="en-US" altLang="en-IN" sz="2800" b="1" spc="20" dirty="0">
                <a:solidFill>
                  <a:srgbClr val="000000"/>
                </a:solidFill>
                <a:latin typeface="Times New Roman" panose="02020603050405020304" charset="0"/>
                <a:cs typeface="Times New Roman" panose="02020603050405020304" charset="0"/>
                <a:sym typeface="+mn-ea"/>
              </a:rPr>
              <a:t>Project Name :</a:t>
            </a:r>
            <a:r>
              <a:rPr lang="en-US" altLang="en-IN" sz="3200" b="1" spc="20" dirty="0">
                <a:solidFill>
                  <a:srgbClr val="000000"/>
                </a:solidFill>
                <a:latin typeface="Times New Roman" panose="02020603050405020304" charset="0"/>
                <a:cs typeface="Times New Roman" panose="02020603050405020304" charset="0"/>
                <a:sym typeface="+mn-ea"/>
              </a:rPr>
              <a:t> </a:t>
            </a:r>
            <a:r>
              <a:rPr lang="en-US" altLang="en-IN" sz="3200" spc="20" dirty="0">
                <a:solidFill>
                  <a:srgbClr val="000000"/>
                </a:solidFill>
                <a:latin typeface="Times New Roman" panose="02020603050405020304" charset="0"/>
                <a:cs typeface="Times New Roman" panose="02020603050405020304" charset="0"/>
                <a:sym typeface="+mn-ea"/>
              </a:rPr>
              <a:t>Chakravyuh</a:t>
            </a:r>
            <a:endParaRPr lang="en-US" altLang="en-IN" sz="3200" b="1" spc="20" dirty="0">
              <a:solidFill>
                <a:srgbClr val="000000"/>
              </a:solidFill>
              <a:latin typeface="Times New Roman" panose="02020603050405020304" charset="0"/>
              <a:cs typeface="Times New Roman" panose="02020603050405020304" charset="0"/>
              <a:sym typeface="+mn-ea"/>
            </a:endParaRPr>
          </a:p>
          <a:p>
            <a:pPr algn="ctr"/>
            <a:endParaRPr lang="en-US" altLang="en-IN" sz="3200" b="1" spc="20" dirty="0">
              <a:solidFill>
                <a:srgbClr val="000000"/>
              </a:solidFill>
              <a:latin typeface="Times New Roman" panose="02020603050405020304" charset="0"/>
              <a:cs typeface="Times New Roman" panose="02020603050405020304" charset="0"/>
              <a:sym typeface="+mn-ea"/>
            </a:endParaRPr>
          </a:p>
          <a:p>
            <a:pPr algn="ctr"/>
            <a:r>
              <a:rPr lang="en-US" altLang="en-IN" sz="2800" b="1" spc="20" dirty="0">
                <a:solidFill>
                  <a:srgbClr val="000000"/>
                </a:solidFill>
                <a:latin typeface="Times New Roman" panose="02020603050405020304" charset="0"/>
                <a:cs typeface="Times New Roman" panose="02020603050405020304" charset="0"/>
                <a:sym typeface="+mn-ea"/>
              </a:rPr>
              <a:t>Project Description :  </a:t>
            </a:r>
            <a:r>
              <a:rPr lang="en-US" altLang="en-IN" sz="2800" spc="20" dirty="0">
                <a:solidFill>
                  <a:srgbClr val="000000"/>
                </a:solidFill>
                <a:latin typeface="Times New Roman" panose="02020603050405020304" charset="0"/>
                <a:cs typeface="Times New Roman" panose="02020603050405020304" charset="0"/>
                <a:sym typeface="+mn-ea"/>
              </a:rPr>
              <a:t>A </a:t>
            </a:r>
            <a:r>
              <a:rPr lang="en-US" altLang="en-IN" sz="2800" spc="20" dirty="0">
                <a:solidFill>
                  <a:srgbClr val="000000"/>
                </a:solidFill>
                <a:latin typeface="Times New Roman" panose="02020603050405020304" charset="0"/>
                <a:cs typeface="Times New Roman" panose="02020603050405020304" charset="0"/>
                <a:sym typeface="+mn-ea"/>
              </a:rPr>
              <a:t>state of the art Intrusion Detection Framework that secures network </a:t>
            </a:r>
            <a:endParaRPr lang="en-US" altLang="en-IN" sz="2800" spc="20" dirty="0">
              <a:solidFill>
                <a:srgbClr val="000000"/>
              </a:solidFill>
              <a:latin typeface="Times New Roman" panose="02020603050405020304" charset="0"/>
              <a:cs typeface="Times New Roman" panose="02020603050405020304" charset="0"/>
              <a:sym typeface="+mn-ea"/>
            </a:endParaRPr>
          </a:p>
          <a:p>
            <a:pPr algn="ctr"/>
            <a:r>
              <a:rPr lang="en-US" altLang="en-IN" sz="2800" spc="20" dirty="0">
                <a:solidFill>
                  <a:srgbClr val="000000"/>
                </a:solidFill>
                <a:latin typeface="Times New Roman" panose="02020603050405020304" charset="0"/>
                <a:cs typeface="Times New Roman" panose="02020603050405020304" charset="0"/>
                <a:sym typeface="+mn-ea"/>
              </a:rPr>
              <a:t>as well as parameter by using honeypot technology and computer vision integrated into a centralized</a:t>
            </a:r>
            <a:endParaRPr lang="en-US" altLang="en-IN" sz="2800" spc="20" dirty="0">
              <a:solidFill>
                <a:srgbClr val="000000"/>
              </a:solidFill>
              <a:latin typeface="Times New Roman" panose="02020603050405020304" charset="0"/>
              <a:cs typeface="Times New Roman" panose="02020603050405020304" charset="0"/>
              <a:sym typeface="+mn-ea"/>
            </a:endParaRPr>
          </a:p>
          <a:p>
            <a:pPr algn="ctr"/>
            <a:r>
              <a:rPr lang="en-US" altLang="en-IN" sz="2800" spc="20" dirty="0">
                <a:solidFill>
                  <a:srgbClr val="000000"/>
                </a:solidFill>
                <a:latin typeface="Times New Roman" panose="02020603050405020304" charset="0"/>
                <a:cs typeface="Times New Roman" panose="02020603050405020304" charset="0"/>
                <a:sym typeface="+mn-ea"/>
              </a:rPr>
              <a:t> smart notification IOT system.</a:t>
            </a:r>
            <a:endParaRPr lang="en-US" altLang="en-IN" sz="2800" spc="20" dirty="0">
              <a:solidFill>
                <a:srgbClr val="000000"/>
              </a:solidFill>
              <a:latin typeface="Times New Roman" panose="02020603050405020304" charset="0"/>
              <a:cs typeface="Times New Roman" panose="02020603050405020304" charset="0"/>
              <a:sym typeface="+mn-ea"/>
            </a:endParaRPr>
          </a:p>
          <a:p>
            <a:pPr algn="ctr"/>
            <a:endParaRPr lang="en-US" altLang="en-IN" sz="2800" spc="20" dirty="0">
              <a:solidFill>
                <a:srgbClr val="000000"/>
              </a:solidFill>
              <a:latin typeface="Times New Roman" panose="02020603050405020304" charset="0"/>
              <a:cs typeface="Times New Roman" panose="02020603050405020304" charset="0"/>
              <a:sym typeface="+mn-ea"/>
            </a:endParaRPr>
          </a:p>
          <a:p>
            <a:pPr algn="ctr"/>
            <a:r>
              <a:rPr lang="en-US" altLang="en-IN" sz="2800" spc="20" dirty="0">
                <a:solidFill>
                  <a:srgbClr val="000000"/>
                </a:solidFill>
                <a:latin typeface="Times New Roman" panose="02020603050405020304" charset="0"/>
                <a:cs typeface="Times New Roman" panose="02020603050405020304" charset="0"/>
                <a:sym typeface="+mn-ea"/>
              </a:rPr>
              <a:t>Team Leader</a:t>
            </a:r>
            <a:r>
              <a:rPr lang="en-US" altLang="en-IN" sz="2800" b="1" spc="20" dirty="0">
                <a:solidFill>
                  <a:srgbClr val="000000"/>
                </a:solidFill>
                <a:latin typeface="Times New Roman" panose="02020603050405020304" charset="0"/>
                <a:cs typeface="Times New Roman" panose="02020603050405020304" charset="0"/>
                <a:sym typeface="+mn-ea"/>
              </a:rPr>
              <a:t> : Aadhaar Koul (2020a1r040) - CSE</a:t>
            </a:r>
            <a:endParaRPr lang="en-US" altLang="en-IN" sz="2800" b="1" spc="20" dirty="0">
              <a:solidFill>
                <a:srgbClr val="000000"/>
              </a:solidFill>
              <a:latin typeface="Times New Roman" panose="02020603050405020304" charset="0"/>
              <a:cs typeface="Times New Roman" panose="02020603050405020304" charset="0"/>
              <a:sym typeface="+mn-ea"/>
            </a:endParaRPr>
          </a:p>
          <a:p>
            <a:pPr algn="ctr"/>
            <a:r>
              <a:rPr lang="en-US" altLang="en-IN" sz="2800" spc="20" dirty="0">
                <a:solidFill>
                  <a:srgbClr val="000000"/>
                </a:solidFill>
                <a:latin typeface="Times New Roman" panose="02020603050405020304" charset="0"/>
                <a:cs typeface="Times New Roman" panose="02020603050405020304" charset="0"/>
                <a:sym typeface="+mn-ea"/>
              </a:rPr>
              <a:t>Team Member 1 </a:t>
            </a:r>
            <a:r>
              <a:rPr lang="en-US" altLang="en-IN" sz="2800" b="1" spc="20" dirty="0">
                <a:solidFill>
                  <a:srgbClr val="000000"/>
                </a:solidFill>
                <a:latin typeface="Times New Roman" panose="02020603050405020304" charset="0"/>
                <a:cs typeface="Times New Roman" panose="02020603050405020304" charset="0"/>
                <a:sym typeface="+mn-ea"/>
              </a:rPr>
              <a:t>: Arjun Charak (2020a1r058) </a:t>
            </a:r>
            <a:r>
              <a:rPr lang="en-US" altLang="en-IN" sz="2800" b="1" spc="20" dirty="0">
                <a:solidFill>
                  <a:srgbClr val="000000"/>
                </a:solidFill>
                <a:latin typeface="Times New Roman" panose="02020603050405020304" charset="0"/>
                <a:cs typeface="Times New Roman" panose="02020603050405020304" charset="0"/>
                <a:sym typeface="+mn-ea"/>
              </a:rPr>
              <a:t>- CSE</a:t>
            </a:r>
            <a:endParaRPr lang="en-US" altLang="en-IN" sz="2800" b="1" spc="20" dirty="0">
              <a:solidFill>
                <a:srgbClr val="000000"/>
              </a:solidFill>
              <a:latin typeface="Times New Roman" panose="02020603050405020304" charset="0"/>
              <a:cs typeface="Times New Roman" panose="02020603050405020304" charset="0"/>
              <a:sym typeface="+mn-ea"/>
            </a:endParaRPr>
          </a:p>
          <a:p>
            <a:pPr algn="ctr"/>
            <a:r>
              <a:rPr lang="en-US" altLang="en-IN" sz="2800" spc="20" dirty="0">
                <a:solidFill>
                  <a:srgbClr val="000000"/>
                </a:solidFill>
                <a:latin typeface="Times New Roman" panose="02020603050405020304" charset="0"/>
                <a:cs typeface="Times New Roman" panose="02020603050405020304" charset="0"/>
                <a:sym typeface="+mn-ea"/>
              </a:rPr>
              <a:t>Team Member </a:t>
            </a:r>
            <a:r>
              <a:rPr lang="en-IN" altLang="en-US" sz="2800" spc="20" dirty="0">
                <a:solidFill>
                  <a:srgbClr val="000000"/>
                </a:solidFill>
                <a:latin typeface="Times New Roman" panose="02020603050405020304" charset="0"/>
                <a:cs typeface="Times New Roman" panose="02020603050405020304" charset="0"/>
                <a:sym typeface="+mn-ea"/>
              </a:rPr>
              <a:t>2</a:t>
            </a:r>
            <a:r>
              <a:rPr lang="en-US" altLang="en-IN" sz="2800" b="1" spc="20" dirty="0">
                <a:solidFill>
                  <a:srgbClr val="000000"/>
                </a:solidFill>
                <a:latin typeface="Times New Roman" panose="02020603050405020304" charset="0"/>
                <a:cs typeface="Times New Roman" panose="02020603050405020304" charset="0"/>
                <a:sym typeface="+mn-ea"/>
              </a:rPr>
              <a:t> : Baseer Fatima (2020a1r045) - CSE</a:t>
            </a:r>
            <a:endParaRPr lang="en-US" altLang="en-IN" sz="2800" b="1" spc="20" dirty="0">
              <a:solidFill>
                <a:srgbClr val="000000"/>
              </a:solidFill>
              <a:latin typeface="Times New Roman" panose="02020603050405020304" charset="0"/>
              <a:cs typeface="Times New Roman" panose="02020603050405020304" charset="0"/>
              <a:sym typeface="+mn-ea"/>
            </a:endParaRPr>
          </a:p>
          <a:p>
            <a:pPr algn="ctr"/>
            <a:r>
              <a:rPr lang="en-US" altLang="en-IN" sz="2800" spc="20" dirty="0">
                <a:solidFill>
                  <a:srgbClr val="000000"/>
                </a:solidFill>
                <a:latin typeface="Times New Roman" panose="02020603050405020304" charset="0"/>
                <a:cs typeface="Times New Roman" panose="02020603050405020304" charset="0"/>
                <a:sym typeface="+mn-ea"/>
              </a:rPr>
              <a:t>Team Member </a:t>
            </a:r>
            <a:r>
              <a:rPr lang="en-IN" altLang="en-US" sz="2800" spc="20" dirty="0">
                <a:solidFill>
                  <a:srgbClr val="000000"/>
                </a:solidFill>
                <a:latin typeface="Times New Roman" panose="02020603050405020304" charset="0"/>
                <a:cs typeface="Times New Roman" panose="02020603050405020304" charset="0"/>
                <a:sym typeface="+mn-ea"/>
              </a:rPr>
              <a:t>3</a:t>
            </a:r>
            <a:r>
              <a:rPr lang="en-US" altLang="en-IN" sz="2800" b="1" spc="20" dirty="0">
                <a:solidFill>
                  <a:srgbClr val="000000"/>
                </a:solidFill>
                <a:latin typeface="Times New Roman" panose="02020603050405020304" charset="0"/>
                <a:cs typeface="Times New Roman" panose="02020603050405020304" charset="0"/>
                <a:sym typeface="+mn-ea"/>
              </a:rPr>
              <a:t> : N</a:t>
            </a:r>
            <a:r>
              <a:rPr lang="en-IN" altLang="en-US" sz="2800" b="1" spc="20" dirty="0">
                <a:solidFill>
                  <a:srgbClr val="000000"/>
                </a:solidFill>
                <a:latin typeface="Times New Roman" panose="02020603050405020304" charset="0"/>
                <a:cs typeface="Times New Roman" panose="02020603050405020304" charset="0"/>
                <a:sym typeface="+mn-ea"/>
              </a:rPr>
              <a:t>o</a:t>
            </a:r>
            <a:r>
              <a:rPr lang="en-US" altLang="en-IN" sz="2800" b="1" spc="20" dirty="0">
                <a:solidFill>
                  <a:srgbClr val="000000"/>
                </a:solidFill>
                <a:latin typeface="Times New Roman" panose="02020603050405020304" charset="0"/>
                <a:cs typeface="Times New Roman" panose="02020603050405020304" charset="0"/>
                <a:sym typeface="+mn-ea"/>
              </a:rPr>
              <a:t>vneet Kour (2020a1r048) - CSE</a:t>
            </a:r>
            <a:endParaRPr lang="en-US" altLang="en-IN" sz="2800" b="1" spc="20" dirty="0">
              <a:solidFill>
                <a:srgbClr val="000000"/>
              </a:solidFill>
              <a:latin typeface="Times New Roman" panose="02020603050405020304" charset="0"/>
              <a:cs typeface="Times New Roman" panose="02020603050405020304" charset="0"/>
              <a:sym typeface="+mn-ea"/>
            </a:endParaRPr>
          </a:p>
          <a:p>
            <a:pPr algn="ctr"/>
            <a:endParaRPr lang="en-US" altLang="en-IN" sz="2800" b="1" spc="20" dirty="0">
              <a:solidFill>
                <a:srgbClr val="000000"/>
              </a:solidFill>
              <a:latin typeface="Times New Roman" panose="02020603050405020304" charset="0"/>
              <a:cs typeface="Times New Roman" panose="02020603050405020304" charset="0"/>
              <a:sym typeface="+mn-ea"/>
            </a:endParaRPr>
          </a:p>
          <a:p>
            <a:pPr algn="ctr"/>
            <a:endParaRPr lang="en-US" altLang="en-IN" sz="2800" b="1" spc="20" dirty="0">
              <a:solidFill>
                <a:srgbClr val="000000"/>
              </a:solidFill>
              <a:latin typeface="Times New Roman" panose="02020603050405020304" charset="0"/>
              <a:cs typeface="Times New Roman" panose="02020603050405020304" charset="0"/>
              <a:sym typeface="+mn-ea"/>
            </a:endParaRPr>
          </a:p>
          <a:p>
            <a:pPr algn="ctr"/>
            <a:endParaRPr lang="en-US" altLang="en-IN" sz="2800" b="1" spc="20" dirty="0">
              <a:solidFill>
                <a:srgbClr val="000000"/>
              </a:solidFill>
              <a:latin typeface="Times New Roman" panose="02020603050405020304" charset="0"/>
              <a:cs typeface="Times New Roman" panose="02020603050405020304" charset="0"/>
              <a:sym typeface="+mn-ea"/>
            </a:endParaRPr>
          </a:p>
        </p:txBody>
      </p:sp>
      <p:grpSp>
        <p:nvGrpSpPr>
          <p:cNvPr id="16" name="object 8"/>
          <p:cNvGrpSpPr/>
          <p:nvPr/>
        </p:nvGrpSpPr>
        <p:grpSpPr>
          <a:xfrm>
            <a:off x="-10795" y="7200791"/>
            <a:ext cx="6057900" cy="3133090"/>
            <a:chOff x="0" y="7154436"/>
            <a:chExt cx="6057900" cy="3133090"/>
          </a:xfrm>
        </p:grpSpPr>
        <p:sp>
          <p:nvSpPr>
            <p:cNvPr id="17"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p/>
          </p:txBody>
        </p:sp>
        <p:sp>
          <p:nvSpPr>
            <p:cNvPr id="18"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p/>
          </p:txBody>
        </p:sp>
        <p:sp>
          <p:nvSpPr>
            <p:cNvPr id="19"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p/>
          </p:txBody>
        </p:sp>
      </p:grpSp>
      <p:grpSp>
        <p:nvGrpSpPr>
          <p:cNvPr id="20" name="object 7"/>
          <p:cNvGrpSpPr/>
          <p:nvPr/>
        </p:nvGrpSpPr>
        <p:grpSpPr>
          <a:xfrm>
            <a:off x="12649514" y="0"/>
            <a:ext cx="5666282" cy="2392045"/>
            <a:chOff x="12622209" y="0"/>
            <a:chExt cx="5666282" cy="2392045"/>
          </a:xfrm>
        </p:grpSpPr>
        <p:sp>
          <p:nvSpPr>
            <p:cNvPr id="21" name="object 8"/>
            <p:cNvSpPr/>
            <p:nvPr/>
          </p:nvSpPr>
          <p:spPr>
            <a:xfrm>
              <a:off x="12622209" y="0"/>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p/>
          </p:txBody>
        </p:sp>
        <p:sp>
          <p:nvSpPr>
            <p:cNvPr id="22" name="object 9"/>
            <p:cNvSpPr/>
            <p:nvPr/>
          </p:nvSpPr>
          <p:spPr>
            <a:xfrm>
              <a:off x="14145684" y="0"/>
              <a:ext cx="3472815" cy="2392045"/>
            </a:xfrm>
            <a:custGeom>
              <a:avLst/>
              <a:gdLst/>
              <a:ahLst/>
              <a:cxnLst/>
              <a:rect l="l" t="t" r="r" b="b"/>
              <a:pathLst>
                <a:path w="3472815" h="2392045">
                  <a:moveTo>
                    <a:pt x="2778292" y="2391936"/>
                  </a:moveTo>
                  <a:lnTo>
                    <a:pt x="1379765" y="2391936"/>
                  </a:lnTo>
                  <a:lnTo>
                    <a:pt x="244393" y="423455"/>
                  </a:lnTo>
                  <a:lnTo>
                    <a:pt x="0" y="0"/>
                  </a:lnTo>
                  <a:lnTo>
                    <a:pt x="2790412" y="0"/>
                  </a:lnTo>
                  <a:lnTo>
                    <a:pt x="3034040" y="423455"/>
                  </a:lnTo>
                  <a:lnTo>
                    <a:pt x="3033837" y="423556"/>
                  </a:lnTo>
                  <a:lnTo>
                    <a:pt x="3472592" y="1186690"/>
                  </a:lnTo>
                  <a:lnTo>
                    <a:pt x="2778292" y="2391936"/>
                  </a:lnTo>
                  <a:close/>
                </a:path>
              </a:pathLst>
            </a:custGeom>
            <a:solidFill>
              <a:srgbClr val="A066CB"/>
            </a:solidFill>
          </p:spPr>
          <p:txBody>
            <a:bodyPr wrap="square" lIns="0" tIns="0" rIns="0" bIns="0" rtlCol="0"/>
            <a:p/>
          </p:txBody>
        </p:sp>
        <p:sp>
          <p:nvSpPr>
            <p:cNvPr id="23" name="object 10"/>
            <p:cNvSpPr/>
            <p:nvPr/>
          </p:nvSpPr>
          <p:spPr>
            <a:xfrm>
              <a:off x="16936576" y="0"/>
              <a:ext cx="1351915" cy="2345055"/>
            </a:xfrm>
            <a:custGeom>
              <a:avLst/>
              <a:gdLst/>
              <a:ahLst/>
              <a:cxnLst/>
              <a:rect l="l" t="t" r="r" b="b"/>
              <a:pathLst>
                <a:path w="1351915" h="2345055">
                  <a:moveTo>
                    <a:pt x="1351423" y="2344714"/>
                  </a:moveTo>
                  <a:lnTo>
                    <a:pt x="681701" y="1186690"/>
                  </a:lnTo>
                  <a:lnTo>
                    <a:pt x="683829" y="1183141"/>
                  </a:lnTo>
                  <a:lnTo>
                    <a:pt x="0" y="0"/>
                  </a:lnTo>
                  <a:lnTo>
                    <a:pt x="1351423" y="0"/>
                  </a:lnTo>
                  <a:lnTo>
                    <a:pt x="1351423" y="2344714"/>
                  </a:lnTo>
                  <a:close/>
                </a:path>
              </a:pathLst>
            </a:custGeom>
            <a:solidFill>
              <a:srgbClr val="1736B1"/>
            </a:solidFill>
          </p:spPr>
          <p:txBody>
            <a:bodyPr wrap="square" lIns="0" tIns="0" rIns="0" bIns="0" rtlCol="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533400" y="342900"/>
            <a:ext cx="10038715" cy="1261110"/>
          </a:xfrm>
          <a:prstGeom prst="rect">
            <a:avLst/>
          </a:prstGeom>
        </p:spPr>
        <p:txBody>
          <a:bodyPr vert="horz" wrap="square" lIns="0" tIns="12065" rIns="0" bIns="0" rtlCol="0">
            <a:spAutoFit/>
          </a:bodyPr>
          <a:p>
            <a:pPr marL="12700" marR="5080">
              <a:lnSpc>
                <a:spcPct val="116000"/>
              </a:lnSpc>
              <a:spcBef>
                <a:spcPts val="95"/>
              </a:spcBef>
            </a:pPr>
            <a:r>
              <a:rPr lang="en-US" altLang="en-IN" sz="7000" b="0" spc="195" dirty="0">
                <a:latin typeface="Trebuchet MS" panose="020B0603020202020204"/>
                <a:cs typeface="Trebuchet MS" panose="020B0603020202020204"/>
              </a:rPr>
              <a:t>HARDWARE COMPOENTS</a:t>
            </a:r>
            <a:endParaRPr lang="en-US" altLang="en-IN"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2" name="Text Box 1"/>
          <p:cNvSpPr txBox="1"/>
          <p:nvPr/>
        </p:nvSpPr>
        <p:spPr>
          <a:xfrm>
            <a:off x="13309600" y="7734300"/>
            <a:ext cx="1056640" cy="368300"/>
          </a:xfrm>
          <a:prstGeom prst="rect">
            <a:avLst/>
          </a:prstGeom>
          <a:noFill/>
        </p:spPr>
        <p:txBody>
          <a:bodyPr wrap="none" rtlCol="0" anchor="t">
            <a:spAutoFit/>
          </a:bodyPr>
          <a:p>
            <a:pPr marL="12700">
              <a:lnSpc>
                <a:spcPct val="100000"/>
              </a:lnSpc>
              <a:spcBef>
                <a:spcPts val="1995"/>
              </a:spcBef>
            </a:pPr>
            <a:r>
              <a:rPr lang="en-US" b="1" spc="60" dirty="0">
                <a:solidFill>
                  <a:srgbClr val="1736B1"/>
                </a:solidFill>
                <a:latin typeface="Trebuchet MS" panose="020B0603020202020204"/>
                <a:cs typeface="Trebuchet MS" panose="020B0603020202020204"/>
                <a:sym typeface="+mn-ea"/>
              </a:rPr>
              <a:t>Sensors</a:t>
            </a:r>
            <a:endParaRPr lang="en-US"/>
          </a:p>
        </p:txBody>
      </p:sp>
      <p:sp>
        <p:nvSpPr>
          <p:cNvPr id="3" name="Text Box 2"/>
          <p:cNvSpPr txBox="1"/>
          <p:nvPr/>
        </p:nvSpPr>
        <p:spPr>
          <a:xfrm>
            <a:off x="6781800" y="4914900"/>
            <a:ext cx="2160905" cy="368300"/>
          </a:xfrm>
          <a:prstGeom prst="rect">
            <a:avLst/>
          </a:prstGeom>
          <a:noFill/>
        </p:spPr>
        <p:txBody>
          <a:bodyPr wrap="none" rtlCol="0" anchor="t">
            <a:spAutoFit/>
          </a:bodyPr>
          <a:p>
            <a:pPr marL="12700">
              <a:lnSpc>
                <a:spcPct val="100000"/>
              </a:lnSpc>
              <a:spcBef>
                <a:spcPts val="1995"/>
              </a:spcBef>
            </a:pPr>
            <a:r>
              <a:rPr lang="en-US" b="1" spc="60" dirty="0">
                <a:solidFill>
                  <a:srgbClr val="1736B1"/>
                </a:solidFill>
                <a:latin typeface="Trebuchet MS" panose="020B0603020202020204"/>
                <a:cs typeface="Trebuchet MS" panose="020B0603020202020204"/>
                <a:sym typeface="+mn-ea"/>
              </a:rPr>
              <a:t>Micro Controllers</a:t>
            </a:r>
            <a:endParaRPr lang="en-US"/>
          </a:p>
        </p:txBody>
      </p:sp>
      <p:sp>
        <p:nvSpPr>
          <p:cNvPr id="4" name="Text Box 3"/>
          <p:cNvSpPr txBox="1"/>
          <p:nvPr/>
        </p:nvSpPr>
        <p:spPr>
          <a:xfrm>
            <a:off x="2439035" y="4869180"/>
            <a:ext cx="2189480"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Micro Computers </a:t>
            </a:r>
            <a:endParaRPr lang="en-US"/>
          </a:p>
        </p:txBody>
      </p:sp>
      <p:sp>
        <p:nvSpPr>
          <p:cNvPr id="5" name="Text Box 4"/>
          <p:cNvSpPr txBox="1"/>
          <p:nvPr/>
        </p:nvSpPr>
        <p:spPr>
          <a:xfrm>
            <a:off x="2438400" y="8451850"/>
            <a:ext cx="1536700" cy="368300"/>
          </a:xfrm>
          <a:prstGeom prst="rect">
            <a:avLst/>
          </a:prstGeom>
          <a:noFill/>
        </p:spPr>
        <p:txBody>
          <a:bodyPr wrap="none" rtlCol="0" anchor="t">
            <a:spAutoFit/>
          </a:bodyPr>
          <a:p>
            <a:pPr marL="12700">
              <a:lnSpc>
                <a:spcPct val="100000"/>
              </a:lnSpc>
              <a:spcBef>
                <a:spcPts val="1995"/>
              </a:spcBef>
            </a:pPr>
            <a:r>
              <a:rPr lang="en-US" b="1" spc="60" dirty="0">
                <a:solidFill>
                  <a:srgbClr val="1736B1"/>
                </a:solidFill>
                <a:latin typeface="Trebuchet MS" panose="020B0603020202020204"/>
                <a:cs typeface="Trebuchet MS" panose="020B0603020202020204"/>
                <a:sym typeface="+mn-ea"/>
              </a:rPr>
              <a:t>Wifi Module</a:t>
            </a:r>
            <a:endParaRPr lang="en-US"/>
          </a:p>
        </p:txBody>
      </p:sp>
      <p:pic>
        <p:nvPicPr>
          <p:cNvPr id="6" name="Picture 5" descr="download (6)"/>
          <p:cNvPicPr>
            <a:picLocks noChangeAspect="1"/>
          </p:cNvPicPr>
          <p:nvPr/>
        </p:nvPicPr>
        <p:blipFill>
          <a:blip r:embed="rId1"/>
          <a:stretch>
            <a:fillRect/>
          </a:stretch>
        </p:blipFill>
        <p:spPr>
          <a:xfrm>
            <a:off x="1600200" y="2933700"/>
            <a:ext cx="3218815" cy="1889760"/>
          </a:xfrm>
          <a:prstGeom prst="rect">
            <a:avLst/>
          </a:prstGeom>
        </p:spPr>
      </p:pic>
      <p:pic>
        <p:nvPicPr>
          <p:cNvPr id="7" name="Picture 6" descr="download (7)"/>
          <p:cNvPicPr>
            <a:picLocks noChangeAspect="1"/>
          </p:cNvPicPr>
          <p:nvPr/>
        </p:nvPicPr>
        <p:blipFill>
          <a:blip r:embed="rId2"/>
          <a:stretch>
            <a:fillRect/>
          </a:stretch>
        </p:blipFill>
        <p:spPr>
          <a:xfrm>
            <a:off x="6477000" y="1943100"/>
            <a:ext cx="2719070" cy="2719070"/>
          </a:xfrm>
          <a:prstGeom prst="rect">
            <a:avLst/>
          </a:prstGeom>
        </p:spPr>
      </p:pic>
      <p:pic>
        <p:nvPicPr>
          <p:cNvPr id="8" name="Picture 7" descr="download (8)"/>
          <p:cNvPicPr>
            <a:picLocks noChangeAspect="1"/>
          </p:cNvPicPr>
          <p:nvPr/>
        </p:nvPicPr>
        <p:blipFill>
          <a:blip r:embed="rId3"/>
          <a:stretch>
            <a:fillRect/>
          </a:stretch>
        </p:blipFill>
        <p:spPr>
          <a:xfrm>
            <a:off x="1600200" y="5829300"/>
            <a:ext cx="3500755" cy="2622550"/>
          </a:xfrm>
          <a:prstGeom prst="rect">
            <a:avLst/>
          </a:prstGeom>
        </p:spPr>
      </p:pic>
      <p:pic>
        <p:nvPicPr>
          <p:cNvPr id="15" name="Picture 14" descr="download (9)"/>
          <p:cNvPicPr>
            <a:picLocks noChangeAspect="1"/>
          </p:cNvPicPr>
          <p:nvPr/>
        </p:nvPicPr>
        <p:blipFill>
          <a:blip r:embed="rId4"/>
          <a:stretch>
            <a:fillRect/>
          </a:stretch>
        </p:blipFill>
        <p:spPr>
          <a:xfrm>
            <a:off x="6019800" y="5448300"/>
            <a:ext cx="3007360" cy="3007360"/>
          </a:xfrm>
          <a:prstGeom prst="rect">
            <a:avLst/>
          </a:prstGeom>
        </p:spPr>
      </p:pic>
      <p:pic>
        <p:nvPicPr>
          <p:cNvPr id="16" name="Picture 15" descr="images (1)"/>
          <p:cNvPicPr>
            <a:picLocks noChangeAspect="1"/>
          </p:cNvPicPr>
          <p:nvPr/>
        </p:nvPicPr>
        <p:blipFill>
          <a:blip r:embed="rId5"/>
          <a:stretch>
            <a:fillRect/>
          </a:stretch>
        </p:blipFill>
        <p:spPr>
          <a:xfrm>
            <a:off x="11506200" y="2857500"/>
            <a:ext cx="4664075" cy="4664075"/>
          </a:xfrm>
          <a:prstGeom prst="rect">
            <a:avLst/>
          </a:prstGeom>
        </p:spPr>
      </p:pic>
      <p:sp>
        <p:nvSpPr>
          <p:cNvPr id="27" name="Text Box 26"/>
          <p:cNvSpPr txBox="1"/>
          <p:nvPr/>
        </p:nvSpPr>
        <p:spPr>
          <a:xfrm>
            <a:off x="6553200" y="8343900"/>
            <a:ext cx="1931035" cy="368300"/>
          </a:xfrm>
          <a:prstGeom prst="rect">
            <a:avLst/>
          </a:prstGeom>
          <a:noFill/>
        </p:spPr>
        <p:txBody>
          <a:bodyPr wrap="none" rtlCol="0" anchor="t">
            <a:spAutoFit/>
          </a:bodyPr>
          <a:p>
            <a:pPr marL="12700">
              <a:lnSpc>
                <a:spcPct val="100000"/>
              </a:lnSpc>
              <a:spcBef>
                <a:spcPts val="1995"/>
              </a:spcBef>
            </a:pPr>
            <a:r>
              <a:rPr lang="en-US" b="1" spc="60" dirty="0">
                <a:solidFill>
                  <a:srgbClr val="1736B1"/>
                </a:solidFill>
                <a:latin typeface="Trebuchet MS" panose="020B0603020202020204"/>
                <a:cs typeface="Trebuchet MS" panose="020B0603020202020204"/>
                <a:sym typeface="+mn-ea"/>
              </a:rPr>
              <a:t>Camera Module</a:t>
            </a:r>
            <a:endParaRPr lang="en-US"/>
          </a:p>
        </p:txBody>
      </p:sp>
      <p:sp>
        <p:nvSpPr>
          <p:cNvPr id="28" name="Text Box 27"/>
          <p:cNvSpPr txBox="1"/>
          <p:nvPr/>
        </p:nvSpPr>
        <p:spPr>
          <a:xfrm>
            <a:off x="2049145" y="5130800"/>
            <a:ext cx="2815590"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Raspberry Pi 4 Model B</a:t>
            </a:r>
            <a:endParaRPr lang="en-US"/>
          </a:p>
        </p:txBody>
      </p:sp>
      <p:sp>
        <p:nvSpPr>
          <p:cNvPr id="29" name="Text Box 28"/>
          <p:cNvSpPr txBox="1"/>
          <p:nvPr/>
        </p:nvSpPr>
        <p:spPr>
          <a:xfrm>
            <a:off x="7021513" y="5105400"/>
            <a:ext cx="1659255"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Arduino UNO</a:t>
            </a:r>
            <a:endParaRPr lang="en-US"/>
          </a:p>
        </p:txBody>
      </p:sp>
      <p:sp>
        <p:nvSpPr>
          <p:cNvPr id="30" name="Text Box 29"/>
          <p:cNvSpPr txBox="1"/>
          <p:nvPr/>
        </p:nvSpPr>
        <p:spPr>
          <a:xfrm>
            <a:off x="2660333" y="8686800"/>
            <a:ext cx="1237615"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ESP 8266</a:t>
            </a:r>
            <a:endParaRPr lang="en-US"/>
          </a:p>
        </p:txBody>
      </p:sp>
      <p:sp>
        <p:nvSpPr>
          <p:cNvPr id="32" name="Text Box 31"/>
          <p:cNvSpPr txBox="1"/>
          <p:nvPr/>
        </p:nvSpPr>
        <p:spPr>
          <a:xfrm>
            <a:off x="6792278" y="8534400"/>
            <a:ext cx="1508125" cy="368300"/>
          </a:xfrm>
          <a:prstGeom prst="rect">
            <a:avLst/>
          </a:prstGeom>
          <a:noFill/>
        </p:spPr>
        <p:txBody>
          <a:bodyPr wrap="none" rtlCol="0" anchor="t">
            <a:spAutoFit/>
          </a:bodyPr>
          <a:p>
            <a:pPr marL="12700" algn="ctr">
              <a:lnSpc>
                <a:spcPct val="100000"/>
              </a:lnSpc>
              <a:spcBef>
                <a:spcPts val="1995"/>
              </a:spcBef>
            </a:pPr>
            <a:r>
              <a:rPr lang="en-US" b="1" spc="60" dirty="0">
                <a:solidFill>
                  <a:srgbClr val="1736B1"/>
                </a:solidFill>
                <a:latin typeface="Trebuchet MS" panose="020B0603020202020204"/>
                <a:cs typeface="Trebuchet MS" panose="020B0603020202020204"/>
                <a:sym typeface="+mn-ea"/>
              </a:rPr>
              <a:t>ESP 32 CAM</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609600" y="266700"/>
            <a:ext cx="8361045"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PRODUCT</a:t>
            </a:r>
            <a:r>
              <a:rPr lang="en-US" altLang="en-IN" sz="7000" b="0" spc="195" dirty="0">
                <a:latin typeface="Trebuchet MS" panose="020B0603020202020204"/>
                <a:cs typeface="Trebuchet MS" panose="020B0603020202020204"/>
              </a:rPr>
              <a:t> MODULES</a:t>
            </a:r>
            <a:endParaRPr lang="en-US" altLang="en-IN"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9" name="object 5"/>
          <p:cNvSpPr/>
          <p:nvPr/>
        </p:nvSpPr>
        <p:spPr>
          <a:xfrm>
            <a:off x="1143000" y="240792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sp>
        <p:nvSpPr>
          <p:cNvPr id="16" name="object 12"/>
          <p:cNvSpPr/>
          <p:nvPr/>
        </p:nvSpPr>
        <p:spPr>
          <a:xfrm>
            <a:off x="1143000" y="3340100"/>
            <a:ext cx="442595" cy="33401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p/>
        </p:txBody>
      </p:sp>
      <p:sp>
        <p:nvSpPr>
          <p:cNvPr id="17" name="object 13"/>
          <p:cNvSpPr/>
          <p:nvPr/>
        </p:nvSpPr>
        <p:spPr>
          <a:xfrm>
            <a:off x="1143000" y="430530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sp>
        <p:nvSpPr>
          <p:cNvPr id="18" name="object 14"/>
          <p:cNvSpPr/>
          <p:nvPr/>
        </p:nvSpPr>
        <p:spPr>
          <a:xfrm>
            <a:off x="1143000" y="53213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
        <p:nvSpPr>
          <p:cNvPr id="26" name="object 14"/>
          <p:cNvSpPr/>
          <p:nvPr/>
        </p:nvSpPr>
        <p:spPr>
          <a:xfrm>
            <a:off x="1143000" y="62865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
        <p:nvSpPr>
          <p:cNvPr id="3" name="Text Box 2"/>
          <p:cNvSpPr txBox="1"/>
          <p:nvPr/>
        </p:nvSpPr>
        <p:spPr>
          <a:xfrm>
            <a:off x="2438400" y="2275205"/>
            <a:ext cx="6360160" cy="7477760"/>
          </a:xfrm>
          <a:prstGeom prst="rect">
            <a:avLst/>
          </a:prstGeom>
          <a:noFill/>
        </p:spPr>
        <p:txBody>
          <a:bodyPr wrap="square" rtlCol="0" anchor="t">
            <a:spAutoFit/>
          </a:bodyPr>
          <a:p>
            <a:r>
              <a:rPr lang="en-US" altLang="en-IN" sz="3200" b="1" spc="20" dirty="0">
                <a:solidFill>
                  <a:srgbClr val="000000"/>
                </a:solidFill>
                <a:latin typeface="Times New Roman" panose="02020603050405020304" charset="0"/>
                <a:cs typeface="Times New Roman" panose="02020603050405020304" charset="0"/>
                <a:sym typeface="+mn-ea"/>
              </a:rPr>
              <a:t>Network Gateway Module</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Honeypot Module</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IOT Modules</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Blynk Cloud Module</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Computer Vision Module</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Survelliance Module</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Android App Module</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p:txBody>
      </p:sp>
      <p:sp>
        <p:nvSpPr>
          <p:cNvPr id="4" name="object 14"/>
          <p:cNvSpPr/>
          <p:nvPr/>
        </p:nvSpPr>
        <p:spPr>
          <a:xfrm>
            <a:off x="1143000" y="7200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
        <p:nvSpPr>
          <p:cNvPr id="6" name="object 14"/>
          <p:cNvSpPr/>
          <p:nvPr/>
        </p:nvSpPr>
        <p:spPr>
          <a:xfrm>
            <a:off x="1143000" y="8216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NETWORK GATEWAY DASHBOARD</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pic>
        <p:nvPicPr>
          <p:cNvPr id="9" name="Picture 8" descr="Screenshot 2023-05-01 195745"/>
          <p:cNvPicPr>
            <a:picLocks noChangeAspect="1"/>
          </p:cNvPicPr>
          <p:nvPr/>
        </p:nvPicPr>
        <p:blipFill>
          <a:blip r:embed="rId1"/>
          <a:stretch>
            <a:fillRect/>
          </a:stretch>
        </p:blipFill>
        <p:spPr>
          <a:xfrm>
            <a:off x="838200" y="2019300"/>
            <a:ext cx="12032615" cy="6607810"/>
          </a:xfrm>
          <a:prstGeom prst="rect">
            <a:avLst/>
          </a:prstGeom>
        </p:spPr>
      </p:pic>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Login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Speed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ISP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Latency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Router’s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DNS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Apache2 Network Load      Balancing</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2"/>
          <a:stretch>
            <a:fillRect/>
          </a:stretch>
        </p:blipFill>
        <p:spPr>
          <a:xfrm>
            <a:off x="15579090" y="7357745"/>
            <a:ext cx="1896110" cy="18961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HONEYPOT SYSTEM</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pic>
        <p:nvPicPr>
          <p:cNvPr id="2" name="Picture 1" descr="canarytokens"/>
          <p:cNvPicPr>
            <a:picLocks noChangeAspect="1"/>
          </p:cNvPicPr>
          <p:nvPr/>
        </p:nvPicPr>
        <p:blipFill>
          <a:blip r:embed="rId1"/>
          <a:srcRect l="652"/>
          <a:stretch>
            <a:fillRect/>
          </a:stretch>
        </p:blipFill>
        <p:spPr>
          <a:xfrm>
            <a:off x="2075180" y="1866900"/>
            <a:ext cx="14317980" cy="70351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2725400" y="1181100"/>
            <a:ext cx="4638675" cy="413639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lang="en-IN" sz="2400" b="1" spc="60" dirty="0">
              <a:solidFill>
                <a:srgbClr val="1736B1"/>
              </a:solidFill>
              <a:latin typeface="Trebuchet MS" panose="020B0603020202020204"/>
              <a:cs typeface="Trebuchet MS" panose="020B0603020202020204"/>
            </a:endParaRPr>
          </a:p>
          <a:p>
            <a:pPr marL="12700">
              <a:lnSpc>
                <a:spcPct val="100000"/>
              </a:lnSpc>
              <a:spcBef>
                <a:spcPts val="1995"/>
              </a:spcBef>
            </a:pPr>
            <a:r>
              <a:rPr lang="en-IN" sz="2400" b="1" spc="60" dirty="0">
                <a:solidFill>
                  <a:srgbClr val="1736B1"/>
                </a:solidFill>
                <a:latin typeface="Times New Roman" panose="02020603050405020304" charset="0"/>
                <a:cs typeface="Times New Roman" panose="02020603050405020304" charset="0"/>
              </a:rPr>
              <a:t>* </a:t>
            </a:r>
            <a:r>
              <a:rPr lang="en-IN" sz="2400">
                <a:latin typeface="Times New Roman" panose="02020603050405020304" charset="0"/>
                <a:cs typeface="Times New Roman" panose="02020603050405020304" charset="0"/>
                <a:sym typeface="+mn-ea"/>
              </a:rPr>
              <a:t>Decoy Vulnerable FTP</a:t>
            </a:r>
            <a:r>
              <a:rPr lang="en-US" altLang="en-IN" sz="2400">
                <a:latin typeface="Times New Roman" panose="02020603050405020304" charset="0"/>
                <a:cs typeface="Times New Roman" panose="02020603050405020304" charset="0"/>
                <a:sym typeface="+mn-ea"/>
              </a:rPr>
              <a:t> server </a:t>
            </a:r>
            <a:endParaRPr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Flag based Tracking </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Type of attack vector identification</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Attack vector Location</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Attacker IP address</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Realtime network monitoring </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2877800" y="746379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5" name="Picture 4" descr="1"/>
          <p:cNvPicPr>
            <a:picLocks noChangeAspect="1"/>
          </p:cNvPicPr>
          <p:nvPr/>
        </p:nvPicPr>
        <p:blipFill>
          <a:blip r:embed="rId1"/>
          <a:srcRect l="1526" t="4718" r="29244" b="29175"/>
          <a:stretch>
            <a:fillRect/>
          </a:stretch>
        </p:blipFill>
        <p:spPr>
          <a:xfrm>
            <a:off x="1676400" y="537845"/>
            <a:ext cx="9807575" cy="4212590"/>
          </a:xfrm>
          <a:prstGeom prst="rect">
            <a:avLst/>
          </a:prstGeom>
        </p:spPr>
      </p:pic>
      <p:pic>
        <p:nvPicPr>
          <p:cNvPr id="7" name="Picture 6" descr="Screenshot 2023-05-08 033707"/>
          <p:cNvPicPr>
            <a:picLocks noChangeAspect="1"/>
          </p:cNvPicPr>
          <p:nvPr/>
        </p:nvPicPr>
        <p:blipFill>
          <a:blip r:embed="rId2"/>
          <a:srcRect t="6439" r="1552" b="13928"/>
          <a:stretch>
            <a:fillRect/>
          </a:stretch>
        </p:blipFill>
        <p:spPr>
          <a:xfrm>
            <a:off x="1447800" y="4892040"/>
            <a:ext cx="10781030" cy="4481830"/>
          </a:xfrm>
          <a:prstGeom prst="rect">
            <a:avLst/>
          </a:prstGeom>
        </p:spPr>
      </p:pic>
      <p:pic>
        <p:nvPicPr>
          <p:cNvPr id="8" name="Picture 7" descr="qrcode"/>
          <p:cNvPicPr>
            <a:picLocks noChangeAspect="1"/>
          </p:cNvPicPr>
          <p:nvPr/>
        </p:nvPicPr>
        <p:blipFill>
          <a:blip r:embed="rId3"/>
          <a:stretch>
            <a:fillRect/>
          </a:stretch>
        </p:blipFill>
        <p:spPr>
          <a:xfrm>
            <a:off x="14706600" y="6286500"/>
            <a:ext cx="2823210" cy="28232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4276705"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IOT MODULES</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235585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a:t>
            </a:r>
            <a:r>
              <a:rPr lang="en-US" altLang="en-IN" sz="2400">
                <a:latin typeface="Times New Roman" panose="02020603050405020304" charset="0"/>
                <a:cs typeface="Times New Roman" panose="02020603050405020304" charset="0"/>
              </a:rPr>
              <a:t> </a:t>
            </a:r>
            <a:r>
              <a:rPr lang="en-IN" altLang="en-US" sz="2400">
                <a:latin typeface="Times New Roman" panose="02020603050405020304" charset="0"/>
                <a:cs typeface="Times New Roman" panose="02020603050405020304" charset="0"/>
              </a:rPr>
              <a:t>Cheap , Sustinable hardware</a:t>
            </a:r>
            <a:endParaRPr lang="en-IN" altLang="en-US" sz="2400">
              <a:latin typeface="Times New Roman" panose="02020603050405020304" charset="0"/>
              <a:cs typeface="Times New Roman" panose="02020603050405020304" charset="0"/>
            </a:endParaRPr>
          </a:p>
          <a:p>
            <a:pPr marL="12700">
              <a:lnSpc>
                <a:spcPct val="100000"/>
              </a:lnSpc>
              <a:spcBef>
                <a:spcPts val="1625"/>
              </a:spcBef>
            </a:pPr>
            <a:r>
              <a:rPr lang="en-IN" altLang="en-US" sz="2400">
                <a:latin typeface="Times New Roman" panose="02020603050405020304" charset="0"/>
                <a:cs typeface="Times New Roman" panose="02020603050405020304" charset="0"/>
              </a:rPr>
              <a:t>*  Modular</a:t>
            </a:r>
            <a:endParaRPr lang="en-IN" altLang="en-US" sz="2400">
              <a:latin typeface="Times New Roman" panose="02020603050405020304" charset="0"/>
              <a:cs typeface="Times New Roman" panose="02020603050405020304" charset="0"/>
            </a:endParaRPr>
          </a:p>
          <a:p>
            <a:pPr marL="12700">
              <a:lnSpc>
                <a:spcPct val="100000"/>
              </a:lnSpc>
              <a:spcBef>
                <a:spcPts val="1625"/>
              </a:spcBef>
            </a:pPr>
            <a:r>
              <a:rPr lang="en-IN" altLang="en-US" sz="2400">
                <a:latin typeface="Times New Roman" panose="02020603050405020304" charset="0"/>
                <a:cs typeface="Times New Roman" panose="02020603050405020304" charset="0"/>
              </a:rPr>
              <a:t>* </a:t>
            </a:r>
            <a:endParaRPr lang="en-IN" altLang="en-US"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3" name="Picture 2" descr="Components"/>
          <p:cNvPicPr>
            <a:picLocks noChangeAspect="1"/>
          </p:cNvPicPr>
          <p:nvPr/>
        </p:nvPicPr>
        <p:blipFill>
          <a:blip r:embed="rId2"/>
          <a:stretch>
            <a:fillRect/>
          </a:stretch>
        </p:blipFill>
        <p:spPr>
          <a:xfrm>
            <a:off x="990600" y="2705100"/>
            <a:ext cx="11917680" cy="55930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04257" y="440726"/>
            <a:ext cx="12869485" cy="162306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BLYNK CLOUD DASHBOARD</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104900"/>
            <a:ext cx="3987800" cy="577469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Real time sensor readings</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Seamless UI</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Integratable API Key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Mobile and Web based platforms availble</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Drag and Drop Modular / admin dashboard </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Receive real time push and email notifications.</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Modular</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81153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586345"/>
            <a:ext cx="1896110" cy="1896110"/>
          </a:xfrm>
          <a:prstGeom prst="rect">
            <a:avLst/>
          </a:prstGeom>
        </p:spPr>
      </p:pic>
      <p:pic>
        <p:nvPicPr>
          <p:cNvPr id="2" name="Picture 1" descr="Screenshot (27)"/>
          <p:cNvPicPr>
            <a:picLocks noChangeAspect="1"/>
          </p:cNvPicPr>
          <p:nvPr/>
        </p:nvPicPr>
        <p:blipFill>
          <a:blip r:embed="rId2"/>
          <a:srcRect t="3804" r="23321" b="24864"/>
          <a:stretch>
            <a:fillRect/>
          </a:stretch>
        </p:blipFill>
        <p:spPr>
          <a:xfrm>
            <a:off x="859155" y="1850390"/>
            <a:ext cx="12467590" cy="6904355"/>
          </a:xfrm>
          <a:prstGeom prst="rect">
            <a:avLst/>
          </a:prstGeom>
        </p:spPr>
      </p:pic>
      <p:pic>
        <p:nvPicPr>
          <p:cNvPr id="3" name="Picture 2" descr="Screenshot (25)"/>
          <p:cNvPicPr>
            <a:picLocks noChangeAspect="1"/>
          </p:cNvPicPr>
          <p:nvPr/>
        </p:nvPicPr>
        <p:blipFill>
          <a:blip r:embed="rId3"/>
          <a:srcRect l="22993" t="24840" r="47969" b="71846"/>
          <a:stretch>
            <a:fillRect/>
          </a:stretch>
        </p:blipFill>
        <p:spPr>
          <a:xfrm>
            <a:off x="4819650" y="2628900"/>
            <a:ext cx="5310505" cy="340995"/>
          </a:xfrm>
          <a:prstGeom prst="rect">
            <a:avLst/>
          </a:prstGeom>
        </p:spPr>
      </p:pic>
      <p:pic>
        <p:nvPicPr>
          <p:cNvPr id="4" name="Picture 3" descr="Screenshot (25)"/>
          <p:cNvPicPr>
            <a:picLocks noChangeAspect="1"/>
          </p:cNvPicPr>
          <p:nvPr/>
        </p:nvPicPr>
        <p:blipFill>
          <a:blip r:embed="rId3"/>
          <a:srcRect l="44278" t="42364" r="42076" b="50019"/>
          <a:stretch>
            <a:fillRect/>
          </a:stretch>
        </p:blipFill>
        <p:spPr>
          <a:xfrm>
            <a:off x="4038600" y="4381500"/>
            <a:ext cx="2248535" cy="770890"/>
          </a:xfrm>
          <a:prstGeom prst="rect">
            <a:avLst/>
          </a:prstGeom>
        </p:spPr>
      </p:pic>
      <p:pic>
        <p:nvPicPr>
          <p:cNvPr id="6" name="Picture 5" descr="humidity and temperature "/>
          <p:cNvPicPr>
            <a:picLocks noChangeAspect="1"/>
          </p:cNvPicPr>
          <p:nvPr/>
        </p:nvPicPr>
        <p:blipFill>
          <a:blip r:embed="rId4"/>
          <a:srcRect l="17097" t="56677" r="63055" b="12848"/>
          <a:stretch>
            <a:fillRect/>
          </a:stretch>
        </p:blipFill>
        <p:spPr>
          <a:xfrm>
            <a:off x="7924800" y="5981700"/>
            <a:ext cx="1608455" cy="1476375"/>
          </a:xfrm>
          <a:prstGeom prst="rect">
            <a:avLst/>
          </a:prstGeom>
        </p:spPr>
      </p:pic>
      <p:pic>
        <p:nvPicPr>
          <p:cNvPr id="7" name="Picture 6" descr="humidity and temperature "/>
          <p:cNvPicPr>
            <a:picLocks noChangeAspect="1"/>
          </p:cNvPicPr>
          <p:nvPr/>
        </p:nvPicPr>
        <p:blipFill>
          <a:blip r:embed="rId4"/>
          <a:srcRect l="44907" t="57063" r="34739" b="12847"/>
          <a:stretch>
            <a:fillRect/>
          </a:stretch>
        </p:blipFill>
        <p:spPr>
          <a:xfrm>
            <a:off x="10591800" y="5981700"/>
            <a:ext cx="1624330" cy="1465580"/>
          </a:xfrm>
          <a:prstGeom prst="rect">
            <a:avLst/>
          </a:prstGeom>
        </p:spPr>
      </p:pic>
      <p:pic>
        <p:nvPicPr>
          <p:cNvPr id="8" name="Picture 7" descr="humidity and temperature "/>
          <p:cNvPicPr>
            <a:picLocks noChangeAspect="1"/>
          </p:cNvPicPr>
          <p:nvPr/>
        </p:nvPicPr>
        <p:blipFill>
          <a:blip r:embed="rId4"/>
          <a:srcRect l="56892" t="57950" r="32166" b="37200"/>
          <a:stretch>
            <a:fillRect/>
          </a:stretch>
        </p:blipFill>
        <p:spPr>
          <a:xfrm rot="5400000">
            <a:off x="9099550" y="6679565"/>
            <a:ext cx="1077595" cy="291465"/>
          </a:xfrm>
          <a:prstGeom prst="rect">
            <a:avLst/>
          </a:prstGeom>
        </p:spPr>
      </p:pic>
      <p:pic>
        <p:nvPicPr>
          <p:cNvPr id="17" name="Content Placeholder 16" descr="humidity and temperature "/>
          <p:cNvPicPr>
            <a:picLocks noChangeAspect="1"/>
          </p:cNvPicPr>
          <p:nvPr>
            <p:ph sz="half" idx="2"/>
          </p:nvPr>
        </p:nvPicPr>
        <p:blipFill>
          <a:blip r:embed="rId4"/>
          <a:srcRect l="56892" t="57950" r="32166" b="37200"/>
          <a:stretch>
            <a:fillRect/>
          </a:stretch>
        </p:blipFill>
        <p:spPr>
          <a:xfrm rot="5400000">
            <a:off x="11658600" y="6538595"/>
            <a:ext cx="1335405" cy="373380"/>
          </a:xfrm>
          <a:prstGeom prst="rect">
            <a:avLst/>
          </a:prstGeom>
        </p:spPr>
      </p:pic>
      <p:pic>
        <p:nvPicPr>
          <p:cNvPr id="19" name="Picture 18" descr="humidity and temperature "/>
          <p:cNvPicPr>
            <a:picLocks noChangeAspect="1"/>
          </p:cNvPicPr>
          <p:nvPr/>
        </p:nvPicPr>
        <p:blipFill>
          <a:blip r:embed="rId4"/>
          <a:srcRect l="56892" t="57950" r="32166" b="37200"/>
          <a:stretch>
            <a:fillRect/>
          </a:stretch>
        </p:blipFill>
        <p:spPr>
          <a:xfrm rot="5400000">
            <a:off x="9226550" y="6806565"/>
            <a:ext cx="1077595" cy="2914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COMPUTER VISION MODULE</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Login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Speed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ISP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Latency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Router’s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DNS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Apache2 Network Load      Balancing</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2" name="Picture 1" descr="Screenshot 2023-05-08 025235"/>
          <p:cNvPicPr>
            <a:picLocks noChangeAspect="1"/>
          </p:cNvPicPr>
          <p:nvPr/>
        </p:nvPicPr>
        <p:blipFill>
          <a:blip r:embed="rId2"/>
          <a:stretch>
            <a:fillRect/>
          </a:stretch>
        </p:blipFill>
        <p:spPr>
          <a:xfrm>
            <a:off x="609600" y="2241550"/>
            <a:ext cx="12566015" cy="66370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126111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SURVEILLANCE DASHBOARD</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790700"/>
            <a:ext cx="398780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Login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Speed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ISP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Network Latency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Router’s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DNS IP</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Apache2 Network Load      Balancing</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2" name="Picture 11" descr="network dashboard"/>
          <p:cNvPicPr>
            <a:picLocks noChangeAspect="1"/>
          </p:cNvPicPr>
          <p:nvPr/>
        </p:nvPicPr>
        <p:blipFill>
          <a:blip r:embed="rId1"/>
          <a:stretch>
            <a:fillRect/>
          </a:stretch>
        </p:blipFill>
        <p:spPr>
          <a:xfrm>
            <a:off x="15579090" y="7357745"/>
            <a:ext cx="1896110" cy="1896110"/>
          </a:xfrm>
          <a:prstGeom prst="rect">
            <a:avLst/>
          </a:prstGeom>
        </p:spPr>
      </p:pic>
      <p:pic>
        <p:nvPicPr>
          <p:cNvPr id="2" name="Picture 1" descr="ESPcameramod"/>
          <p:cNvPicPr>
            <a:picLocks noChangeAspect="1"/>
          </p:cNvPicPr>
          <p:nvPr/>
        </p:nvPicPr>
        <p:blipFill>
          <a:blip r:embed="rId2"/>
          <a:stretch>
            <a:fillRect/>
          </a:stretch>
        </p:blipFill>
        <p:spPr>
          <a:xfrm>
            <a:off x="1219200" y="2324100"/>
            <a:ext cx="11510645" cy="5783580"/>
          </a:xfrm>
          <a:prstGeom prst="rect">
            <a:avLst/>
          </a:prstGeom>
        </p:spPr>
      </p:pic>
      <p:pic>
        <p:nvPicPr>
          <p:cNvPr id="3" name="Picture 2" descr="Screenshot 2023-05-08 024545"/>
          <p:cNvPicPr>
            <a:picLocks noChangeAspect="1"/>
          </p:cNvPicPr>
          <p:nvPr/>
        </p:nvPicPr>
        <p:blipFill>
          <a:blip r:embed="rId3"/>
          <a:srcRect l="28780" t="28478" r="29715" b="13870"/>
          <a:stretch>
            <a:fillRect/>
          </a:stretch>
        </p:blipFill>
        <p:spPr>
          <a:xfrm>
            <a:off x="5486400" y="3314700"/>
            <a:ext cx="4632960" cy="3412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719" y="4076657"/>
            <a:ext cx="5255895" cy="2318385"/>
          </a:xfrm>
          <a:prstGeom prst="rect">
            <a:avLst/>
          </a:prstGeom>
        </p:spPr>
        <p:txBody>
          <a:bodyPr vert="horz" wrap="square" lIns="0" tIns="12700" rIns="0" bIns="0" rtlCol="0">
            <a:spAutoFit/>
          </a:bodyPr>
          <a:lstStyle/>
          <a:p>
            <a:pPr marL="12700">
              <a:lnSpc>
                <a:spcPct val="100000"/>
              </a:lnSpc>
              <a:spcBef>
                <a:spcPts val="100"/>
              </a:spcBef>
            </a:pPr>
            <a:r>
              <a:rPr sz="10000" spc="-200" dirty="0"/>
              <a:t>Traction</a:t>
            </a:r>
            <a:endParaRPr sz="10000"/>
          </a:p>
          <a:p>
            <a:pPr marL="12700" marR="5080">
              <a:lnSpc>
                <a:spcPct val="117000"/>
              </a:lnSpc>
              <a:spcBef>
                <a:spcPts val="1770"/>
              </a:spcBef>
            </a:pPr>
            <a:endParaRPr sz="3000">
              <a:latin typeface="Trebuchet MS" panose="020B0603020202020204"/>
              <a:cs typeface="Trebuchet MS" panose="020B0603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66700"/>
            <a:ext cx="16340455" cy="1551305"/>
          </a:xfrm>
          <a:prstGeom prst="rect">
            <a:avLst/>
          </a:prstGeom>
        </p:spPr>
        <p:txBody>
          <a:bodyPr vert="horz" wrap="square" lIns="0" tIns="12700" rIns="0" bIns="0" rtlCol="0">
            <a:spAutoFit/>
          </a:bodyPr>
          <a:lstStyle/>
          <a:p>
            <a:pPr marL="12700">
              <a:lnSpc>
                <a:spcPct val="100000"/>
              </a:lnSpc>
              <a:spcBef>
                <a:spcPts val="100"/>
              </a:spcBef>
            </a:pPr>
            <a:r>
              <a:rPr lang="en-US" sz="10000" spc="-40" dirty="0"/>
              <a:t>Contents</a:t>
            </a:r>
            <a:endParaRPr lang="en-US" sz="10000" spc="-40" dirty="0">
              <a:latin typeface="Trebuchet MS" panose="020B0603020202020204"/>
              <a:cs typeface="Trebuchet MS" panose="020B0603020202020204"/>
            </a:endParaRPr>
          </a:p>
        </p:txBody>
      </p:sp>
      <p:sp>
        <p:nvSpPr>
          <p:cNvPr id="9" name="object 5"/>
          <p:cNvSpPr/>
          <p:nvPr/>
        </p:nvSpPr>
        <p:spPr>
          <a:xfrm>
            <a:off x="1143216" y="2102951"/>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sp>
        <p:nvSpPr>
          <p:cNvPr id="16" name="object 12"/>
          <p:cNvSpPr/>
          <p:nvPr/>
        </p:nvSpPr>
        <p:spPr>
          <a:xfrm>
            <a:off x="1143216" y="3035248"/>
            <a:ext cx="442595" cy="38354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p/>
        </p:txBody>
      </p:sp>
      <p:sp>
        <p:nvSpPr>
          <p:cNvPr id="17" name="object 13"/>
          <p:cNvSpPr/>
          <p:nvPr/>
        </p:nvSpPr>
        <p:spPr>
          <a:xfrm>
            <a:off x="1143216" y="4000568"/>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sp>
        <p:nvSpPr>
          <p:cNvPr id="18" name="object 14"/>
          <p:cNvSpPr/>
          <p:nvPr/>
        </p:nvSpPr>
        <p:spPr>
          <a:xfrm>
            <a:off x="1143216" y="501668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
        <p:nvSpPr>
          <p:cNvPr id="26" name="object 14"/>
          <p:cNvSpPr/>
          <p:nvPr/>
        </p:nvSpPr>
        <p:spPr>
          <a:xfrm>
            <a:off x="1143216" y="598188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
        <p:nvSpPr>
          <p:cNvPr id="3" name="Text Box 2"/>
          <p:cNvSpPr txBox="1"/>
          <p:nvPr/>
        </p:nvSpPr>
        <p:spPr>
          <a:xfrm>
            <a:off x="2438400" y="1970405"/>
            <a:ext cx="3424555" cy="7477760"/>
          </a:xfrm>
          <a:prstGeom prst="rect">
            <a:avLst/>
          </a:prstGeom>
          <a:noFill/>
        </p:spPr>
        <p:txBody>
          <a:bodyPr wrap="none" rtlCol="0" anchor="t">
            <a:spAutoFit/>
          </a:bodyPr>
          <a:p>
            <a:r>
              <a:rPr lang="en-US" altLang="en-IN" sz="3200" b="1" spc="20" dirty="0">
                <a:solidFill>
                  <a:srgbClr val="000000"/>
                </a:solidFill>
                <a:latin typeface="Times New Roman" panose="02020603050405020304" charset="0"/>
                <a:cs typeface="Times New Roman" panose="02020603050405020304" charset="0"/>
                <a:sym typeface="+mn-ea"/>
              </a:rPr>
              <a:t>Problem</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Global Landscape</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Proposed Solution</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Tech Stack </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Framework</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Workflow</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Product / Modules</a:t>
            </a:r>
            <a:endParaRPr lang="en-US" altLang="en-IN" sz="3200" b="1" spc="20" dirty="0">
              <a:solidFill>
                <a:srgbClr val="000000"/>
              </a:solidFill>
              <a:latin typeface="Times New Roman" panose="02020603050405020304" charset="0"/>
              <a:cs typeface="Times New Roman" panose="02020603050405020304" charset="0"/>
              <a:sym typeface="+mn-ea"/>
            </a:endParaRPr>
          </a:p>
          <a:p>
            <a:endParaRPr lang="en-US" altLang="en-IN" sz="3200" b="1" spc="20" dirty="0">
              <a:solidFill>
                <a:srgbClr val="000000"/>
              </a:solidFill>
              <a:latin typeface="Times New Roman" panose="02020603050405020304" charset="0"/>
              <a:cs typeface="Times New Roman" panose="02020603050405020304" charset="0"/>
              <a:sym typeface="+mn-ea"/>
            </a:endParaRPr>
          </a:p>
          <a:p>
            <a:r>
              <a:rPr lang="en-US" altLang="en-IN" sz="3200" b="1" spc="20" dirty="0">
                <a:solidFill>
                  <a:srgbClr val="000000"/>
                </a:solidFill>
                <a:latin typeface="Times New Roman" panose="02020603050405020304" charset="0"/>
                <a:cs typeface="Times New Roman" panose="02020603050405020304" charset="0"/>
                <a:sym typeface="+mn-ea"/>
              </a:rPr>
              <a:t>Demonstration</a:t>
            </a:r>
            <a:endParaRPr lang="en-US" altLang="en-IN" sz="3200" b="1" spc="20" dirty="0">
              <a:solidFill>
                <a:srgbClr val="000000"/>
              </a:solidFill>
              <a:latin typeface="Times New Roman" panose="02020603050405020304" charset="0"/>
              <a:cs typeface="Times New Roman" panose="02020603050405020304" charset="0"/>
              <a:sym typeface="+mn-ea"/>
            </a:endParaRPr>
          </a:p>
        </p:txBody>
      </p:sp>
      <p:sp>
        <p:nvSpPr>
          <p:cNvPr id="4" name="object 14"/>
          <p:cNvSpPr/>
          <p:nvPr/>
        </p:nvSpPr>
        <p:spPr>
          <a:xfrm>
            <a:off x="1143216" y="689628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
        <p:nvSpPr>
          <p:cNvPr id="6" name="object 14"/>
          <p:cNvSpPr/>
          <p:nvPr/>
        </p:nvSpPr>
        <p:spPr>
          <a:xfrm>
            <a:off x="1143216" y="791228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sp>
        <p:nvSpPr>
          <p:cNvPr id="7" name="object 14"/>
          <p:cNvSpPr/>
          <p:nvPr/>
        </p:nvSpPr>
        <p:spPr>
          <a:xfrm>
            <a:off x="1143216" y="892828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p/>
        </p:txBody>
      </p:sp>
      <p:grpSp>
        <p:nvGrpSpPr>
          <p:cNvPr id="8" name="object 3"/>
          <p:cNvGrpSpPr/>
          <p:nvPr/>
        </p:nvGrpSpPr>
        <p:grpSpPr>
          <a:xfrm>
            <a:off x="11509874" y="1"/>
            <a:ext cx="6778625" cy="10287000"/>
            <a:chOff x="11509874" y="1"/>
            <a:chExt cx="6778625" cy="10287000"/>
          </a:xfrm>
        </p:grpSpPr>
        <p:sp>
          <p:nvSpPr>
            <p:cNvPr id="28" name="object 4"/>
            <p:cNvSpPr/>
            <p:nvPr/>
          </p:nvSpPr>
          <p:spPr>
            <a:xfrm>
              <a:off x="11509874" y="7759003"/>
              <a:ext cx="3090545" cy="2528570"/>
            </a:xfrm>
            <a:custGeom>
              <a:avLst/>
              <a:gdLst/>
              <a:ahLst/>
              <a:cxnLst/>
              <a:rect l="l" t="t" r="r" b="b"/>
              <a:pathLst>
                <a:path w="3090544" h="2528570">
                  <a:moveTo>
                    <a:pt x="2403559" y="2527996"/>
                  </a:moveTo>
                  <a:lnTo>
                    <a:pt x="686997" y="2527996"/>
                  </a:lnTo>
                  <a:lnTo>
                    <a:pt x="0" y="1340102"/>
                  </a:lnTo>
                  <a:lnTo>
                    <a:pt x="773400" y="0"/>
                  </a:lnTo>
                  <a:lnTo>
                    <a:pt x="2317169" y="0"/>
                  </a:lnTo>
                  <a:lnTo>
                    <a:pt x="3090457" y="1340102"/>
                  </a:lnTo>
                  <a:lnTo>
                    <a:pt x="2403559" y="2527996"/>
                  </a:lnTo>
                  <a:close/>
                </a:path>
              </a:pathLst>
            </a:custGeom>
            <a:solidFill>
              <a:srgbClr val="86C7EC"/>
            </a:solidFill>
          </p:spPr>
          <p:txBody>
            <a:bodyPr wrap="square" lIns="0" tIns="0" rIns="0" bIns="0" rtlCol="0"/>
            <a:p/>
          </p:txBody>
        </p:sp>
        <p:sp>
          <p:nvSpPr>
            <p:cNvPr id="29" name="object 5"/>
            <p:cNvSpPr/>
            <p:nvPr/>
          </p:nvSpPr>
          <p:spPr>
            <a:xfrm>
              <a:off x="13053643" y="5137474"/>
              <a:ext cx="4634230" cy="5149850"/>
            </a:xfrm>
            <a:custGeom>
              <a:avLst/>
              <a:gdLst/>
              <a:ahLst/>
              <a:cxnLst/>
              <a:rect l="l" t="t" r="r" b="b"/>
              <a:pathLst>
                <a:path w="4634230" h="5149850">
                  <a:moveTo>
                    <a:pt x="3949922" y="5149525"/>
                  </a:moveTo>
                  <a:lnTo>
                    <a:pt x="2231076" y="5149525"/>
                  </a:lnTo>
                  <a:lnTo>
                    <a:pt x="1058206" y="3116161"/>
                  </a:lnTo>
                  <a:lnTo>
                    <a:pt x="520391" y="2184302"/>
                  </a:lnTo>
                  <a:lnTo>
                    <a:pt x="0" y="1284235"/>
                  </a:lnTo>
                  <a:lnTo>
                    <a:pt x="742715" y="0"/>
                  </a:lnTo>
                  <a:lnTo>
                    <a:pt x="2347852" y="0"/>
                  </a:lnTo>
                  <a:lnTo>
                    <a:pt x="2822850" y="821394"/>
                  </a:lnTo>
                  <a:lnTo>
                    <a:pt x="2823204" y="821394"/>
                  </a:lnTo>
                  <a:lnTo>
                    <a:pt x="3862735" y="2621528"/>
                  </a:lnTo>
                  <a:lnTo>
                    <a:pt x="3863858" y="2621528"/>
                  </a:lnTo>
                  <a:lnTo>
                    <a:pt x="4148422" y="3116161"/>
                  </a:lnTo>
                  <a:lnTo>
                    <a:pt x="4148198" y="3116273"/>
                  </a:lnTo>
                  <a:lnTo>
                    <a:pt x="4634226" y="3961631"/>
                  </a:lnTo>
                  <a:lnTo>
                    <a:pt x="3949922" y="5149525"/>
                  </a:lnTo>
                  <a:close/>
                </a:path>
                <a:path w="4634230" h="5149850">
                  <a:moveTo>
                    <a:pt x="2823204" y="821394"/>
                  </a:moveTo>
                  <a:lnTo>
                    <a:pt x="2822850" y="821394"/>
                  </a:lnTo>
                  <a:lnTo>
                    <a:pt x="2823074" y="821170"/>
                  </a:lnTo>
                  <a:lnTo>
                    <a:pt x="2823204" y="821394"/>
                  </a:lnTo>
                  <a:close/>
                </a:path>
              </a:pathLst>
            </a:custGeom>
            <a:solidFill>
              <a:srgbClr val="A066CB"/>
            </a:solidFill>
          </p:spPr>
          <p:txBody>
            <a:bodyPr wrap="square" lIns="0" tIns="0" rIns="0" bIns="0" rtlCol="0"/>
            <a:p/>
          </p:txBody>
        </p:sp>
        <p:sp>
          <p:nvSpPr>
            <p:cNvPr id="30" name="object 6"/>
            <p:cNvSpPr/>
            <p:nvPr/>
          </p:nvSpPr>
          <p:spPr>
            <a:xfrm>
              <a:off x="16144101" y="5137474"/>
              <a:ext cx="2144395" cy="4999355"/>
            </a:xfrm>
            <a:custGeom>
              <a:avLst/>
              <a:gdLst/>
              <a:ahLst/>
              <a:cxnLst/>
              <a:rect l="l" t="t" r="r" b="b"/>
              <a:pathLst>
                <a:path w="2144394" h="4999355">
                  <a:moveTo>
                    <a:pt x="2143898" y="4999320"/>
                  </a:moveTo>
                  <a:lnTo>
                    <a:pt x="1543769" y="3961631"/>
                  </a:lnTo>
                  <a:lnTo>
                    <a:pt x="1546127" y="3957699"/>
                  </a:lnTo>
                  <a:lnTo>
                    <a:pt x="773849" y="2621528"/>
                  </a:lnTo>
                  <a:lnTo>
                    <a:pt x="773400" y="2621528"/>
                  </a:lnTo>
                  <a:lnTo>
                    <a:pt x="0" y="1284235"/>
                  </a:lnTo>
                  <a:lnTo>
                    <a:pt x="742714" y="0"/>
                  </a:lnTo>
                  <a:lnTo>
                    <a:pt x="2143898" y="0"/>
                  </a:lnTo>
                  <a:lnTo>
                    <a:pt x="2143898" y="4999320"/>
                  </a:lnTo>
                  <a:close/>
                </a:path>
              </a:pathLst>
            </a:custGeom>
            <a:solidFill>
              <a:srgbClr val="095C78"/>
            </a:solidFill>
          </p:spPr>
          <p:txBody>
            <a:bodyPr wrap="square" lIns="0" tIns="0" rIns="0" bIns="0" rtlCol="0"/>
            <a:p/>
          </p:txBody>
        </p:sp>
        <p:sp>
          <p:nvSpPr>
            <p:cNvPr id="31" name="object 7"/>
            <p:cNvSpPr/>
            <p:nvPr/>
          </p:nvSpPr>
          <p:spPr>
            <a:xfrm>
              <a:off x="13023826" y="2476892"/>
              <a:ext cx="3090545" cy="2677795"/>
            </a:xfrm>
            <a:custGeom>
              <a:avLst/>
              <a:gdLst/>
              <a:ahLst/>
              <a:cxnLst/>
              <a:rect l="l" t="t" r="r" b="b"/>
              <a:pathLst>
                <a:path w="3090544" h="2677795">
                  <a:moveTo>
                    <a:pt x="2317169" y="2677396"/>
                  </a:moveTo>
                  <a:lnTo>
                    <a:pt x="773400" y="2677396"/>
                  </a:lnTo>
                  <a:lnTo>
                    <a:pt x="0" y="1340102"/>
                  </a:lnTo>
                  <a:lnTo>
                    <a:pt x="773400" y="0"/>
                  </a:lnTo>
                  <a:lnTo>
                    <a:pt x="2317169" y="0"/>
                  </a:lnTo>
                  <a:lnTo>
                    <a:pt x="3090457" y="1340102"/>
                  </a:lnTo>
                  <a:lnTo>
                    <a:pt x="2317169" y="2677396"/>
                  </a:lnTo>
                  <a:close/>
                </a:path>
              </a:pathLst>
            </a:custGeom>
            <a:solidFill>
              <a:srgbClr val="86C7EC"/>
            </a:solidFill>
          </p:spPr>
          <p:txBody>
            <a:bodyPr wrap="square" lIns="0" tIns="0" rIns="0" bIns="0" rtlCol="0"/>
            <a:p/>
          </p:txBody>
        </p:sp>
        <p:sp>
          <p:nvSpPr>
            <p:cNvPr id="32" name="object 8"/>
            <p:cNvSpPr/>
            <p:nvPr/>
          </p:nvSpPr>
          <p:spPr>
            <a:xfrm>
              <a:off x="14567595" y="1"/>
              <a:ext cx="3720465" cy="5152390"/>
            </a:xfrm>
            <a:custGeom>
              <a:avLst/>
              <a:gdLst/>
              <a:ahLst/>
              <a:cxnLst/>
              <a:rect l="l" t="t" r="r" b="b"/>
              <a:pathLst>
                <a:path w="3720465" h="5152390">
                  <a:moveTo>
                    <a:pt x="3720404" y="5152099"/>
                  </a:moveTo>
                  <a:lnTo>
                    <a:pt x="2315908" y="5152099"/>
                  </a:lnTo>
                  <a:lnTo>
                    <a:pt x="520391" y="2039665"/>
                  </a:lnTo>
                  <a:lnTo>
                    <a:pt x="0" y="1139598"/>
                  </a:lnTo>
                  <a:lnTo>
                    <a:pt x="659066" y="0"/>
                  </a:lnTo>
                  <a:lnTo>
                    <a:pt x="2431493" y="0"/>
                  </a:lnTo>
                  <a:lnTo>
                    <a:pt x="2822850" y="676757"/>
                  </a:lnTo>
                  <a:lnTo>
                    <a:pt x="2823204" y="676757"/>
                  </a:lnTo>
                  <a:lnTo>
                    <a:pt x="3720404" y="2230419"/>
                  </a:lnTo>
                  <a:lnTo>
                    <a:pt x="3720404" y="5152099"/>
                  </a:lnTo>
                  <a:close/>
                </a:path>
                <a:path w="3720465" h="5152390">
                  <a:moveTo>
                    <a:pt x="2823204" y="676757"/>
                  </a:moveTo>
                  <a:lnTo>
                    <a:pt x="2822850" y="676757"/>
                  </a:lnTo>
                  <a:lnTo>
                    <a:pt x="2823074" y="676533"/>
                  </a:lnTo>
                  <a:lnTo>
                    <a:pt x="2823204" y="676757"/>
                  </a:lnTo>
                  <a:close/>
                </a:path>
              </a:pathLst>
            </a:custGeom>
            <a:solidFill>
              <a:srgbClr val="A066CB"/>
            </a:solidFill>
          </p:spPr>
          <p:txBody>
            <a:bodyPr wrap="square" lIns="0" tIns="0" rIns="0" bIns="0" rtlCol="0"/>
            <a:p/>
          </p:txBody>
        </p:sp>
        <p:sp>
          <p:nvSpPr>
            <p:cNvPr id="33" name="object 9"/>
            <p:cNvSpPr/>
            <p:nvPr/>
          </p:nvSpPr>
          <p:spPr>
            <a:xfrm>
              <a:off x="17658053" y="50353"/>
              <a:ext cx="630555" cy="2178685"/>
            </a:xfrm>
            <a:custGeom>
              <a:avLst/>
              <a:gdLst/>
              <a:ahLst/>
              <a:cxnLst/>
              <a:rect l="l" t="t" r="r" b="b"/>
              <a:pathLst>
                <a:path w="630555" h="2178685">
                  <a:moveTo>
                    <a:pt x="629946" y="2178491"/>
                  </a:moveTo>
                  <a:lnTo>
                    <a:pt x="0" y="1089245"/>
                  </a:lnTo>
                  <a:lnTo>
                    <a:pt x="629946" y="0"/>
                  </a:lnTo>
                  <a:lnTo>
                    <a:pt x="629946" y="2178491"/>
                  </a:lnTo>
                  <a:close/>
                </a:path>
              </a:pathLst>
            </a:custGeom>
            <a:solidFill>
              <a:srgbClr val="095C78"/>
            </a:solidFill>
          </p:spPr>
          <p:txBody>
            <a:bodyPr wrap="square" lIns="0" tIns="0" rIns="0" bIns="0" rtlCol="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1623060"/>
          </a:xfrm>
          <a:prstGeom prst="rect">
            <a:avLst/>
          </a:prstGeom>
        </p:spPr>
        <p:txBody>
          <a:bodyPr vert="horz" wrap="square" lIns="0" tIns="12065" rIns="0" bIns="0" rtlCol="0">
            <a:spAutoFit/>
          </a:bodyPr>
          <a:p>
            <a:pPr marL="12700" marR="5080">
              <a:lnSpc>
                <a:spcPct val="116000"/>
              </a:lnSpc>
              <a:spcBef>
                <a:spcPts val="95"/>
              </a:spcBef>
            </a:pPr>
            <a:r>
              <a:rPr lang="en-IN" altLang="en-US" sz="7000" b="0" spc="195" dirty="0">
                <a:latin typeface="Trebuchet MS" panose="020B0603020202020204"/>
                <a:cs typeface="Trebuchet MS" panose="020B0603020202020204"/>
              </a:rPr>
              <a:t>ADMIN CONTROL APPLICATION</a:t>
            </a:r>
            <a:endParaRPr lang="en-IN" altLang="en-US"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10" name="object 3"/>
          <p:cNvSpPr txBox="1"/>
          <p:nvPr/>
        </p:nvSpPr>
        <p:spPr>
          <a:xfrm>
            <a:off x="13487400" y="1485900"/>
            <a:ext cx="4658360" cy="5613400"/>
          </a:xfrm>
          <a:prstGeom prst="rect">
            <a:avLst/>
          </a:prstGeom>
        </p:spPr>
        <p:txBody>
          <a:bodyPr vert="horz" wrap="square" lIns="0" tIns="253365" rIns="0" bIns="0" rtlCol="0">
            <a:spAutoFit/>
          </a:bodyPr>
          <a:p>
            <a:pPr marL="12700">
              <a:lnSpc>
                <a:spcPct val="100000"/>
              </a:lnSpc>
              <a:spcBef>
                <a:spcPts val="1995"/>
              </a:spcBef>
            </a:pPr>
            <a:r>
              <a:rPr lang="en-IN" sz="2400" b="1" spc="60" dirty="0">
                <a:solidFill>
                  <a:srgbClr val="1736B1"/>
                </a:solidFill>
                <a:latin typeface="Trebuchet MS" panose="020B0603020202020204"/>
                <a:cs typeface="Trebuchet MS" panose="020B0603020202020204"/>
              </a:rPr>
              <a:t>Features</a:t>
            </a:r>
            <a:endParaRPr sz="2400">
              <a:latin typeface="Trebuchet MS" panose="020B0603020202020204"/>
              <a:cs typeface="Trebuchet MS" panose="020B0603020202020204"/>
            </a:endParaRPr>
          </a:p>
          <a:p>
            <a:pPr marL="12700">
              <a:lnSpc>
                <a:spcPct val="100000"/>
              </a:lnSpc>
              <a:spcBef>
                <a:spcPts val="1625"/>
              </a:spcBef>
            </a:pPr>
            <a:r>
              <a:rPr lang="en-IN" sz="2400">
                <a:latin typeface="Times New Roman" panose="02020603050405020304" charset="0"/>
                <a:cs typeface="Times New Roman" panose="02020603050405020304" charset="0"/>
              </a:rPr>
              <a:t>* Real time Sensor Readings</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Push Notificatrions</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Seamless Interface</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Admin Login Functioality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Supported version of Android6.0 and Above</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Analytical report Dashboard</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Remote access functionality</a:t>
            </a:r>
            <a:endParaRPr lang="en-IN" sz="2400">
              <a:latin typeface="Times New Roman" panose="02020603050405020304" charset="0"/>
              <a:cs typeface="Times New Roman" panose="02020603050405020304" charset="0"/>
            </a:endParaRPr>
          </a:p>
          <a:p>
            <a:pPr marL="12700">
              <a:lnSpc>
                <a:spcPct val="100000"/>
              </a:lnSpc>
              <a:spcBef>
                <a:spcPts val="1625"/>
              </a:spcBef>
            </a:pPr>
            <a:r>
              <a:rPr lang="en-IN" sz="2400">
                <a:latin typeface="Times New Roman" panose="02020603050405020304" charset="0"/>
                <a:cs typeface="Times New Roman" panose="02020603050405020304" charset="0"/>
              </a:rPr>
              <a:t>* AR control Functionality</a:t>
            </a:r>
            <a:endParaRPr lang="en-IN" sz="240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922020"/>
          </a:xfrm>
          <a:prstGeom prst="rect">
            <a:avLst/>
          </a:prstGeom>
          <a:noFill/>
        </p:spPr>
        <p:txBody>
          <a:bodyPr wrap="square" rtlCol="0" anchor="t">
            <a:spAutoFit/>
          </a:bodyPr>
          <a:p>
            <a:pPr marL="12700">
              <a:lnSpc>
                <a:spcPct val="100000"/>
              </a:lnSpc>
              <a:spcBef>
                <a:spcPts val="1995"/>
              </a:spcBef>
            </a:pPr>
            <a:r>
              <a:rPr lang="en-IN" b="1" spc="60" dirty="0">
                <a:solidFill>
                  <a:srgbClr val="1736B1"/>
                </a:solidFill>
                <a:latin typeface="Trebuchet MS" panose="020B0603020202020204"/>
                <a:cs typeface="Trebuchet MS" panose="020B0603020202020204"/>
                <a:sym typeface="+mn-ea"/>
              </a:rPr>
              <a:t>Test it Out on your device: </a:t>
            </a:r>
            <a:endParaRPr lang="en-US"/>
          </a:p>
        </p:txBody>
      </p:sp>
      <p:pic>
        <p:nvPicPr>
          <p:cNvPr id="15" name="Content Placeholder 14" descr="qrcode"/>
          <p:cNvPicPr>
            <a:picLocks noChangeAspect="1"/>
          </p:cNvPicPr>
          <p:nvPr>
            <p:ph sz="half" idx="2"/>
          </p:nvPr>
        </p:nvPicPr>
        <p:blipFill>
          <a:blip r:embed="rId1"/>
          <a:stretch>
            <a:fillRect/>
          </a:stretch>
        </p:blipFill>
        <p:spPr>
          <a:xfrm>
            <a:off x="15059025" y="7277100"/>
            <a:ext cx="1790065" cy="1790065"/>
          </a:xfrm>
          <a:prstGeom prst="rect">
            <a:avLst/>
          </a:prstGeom>
        </p:spPr>
      </p:pic>
      <p:pic>
        <p:nvPicPr>
          <p:cNvPr id="2" name="Picture 1" descr="Screenshot_20230514_163632_Chakravyuh"/>
          <p:cNvPicPr>
            <a:picLocks noChangeAspect="1"/>
          </p:cNvPicPr>
          <p:nvPr/>
        </p:nvPicPr>
        <p:blipFill>
          <a:blip r:embed="rId2"/>
          <a:stretch>
            <a:fillRect/>
          </a:stretch>
        </p:blipFill>
        <p:spPr>
          <a:xfrm>
            <a:off x="5562600" y="1845310"/>
            <a:ext cx="3225165" cy="6811010"/>
          </a:xfrm>
          <a:prstGeom prst="rect">
            <a:avLst/>
          </a:prstGeom>
        </p:spPr>
      </p:pic>
      <p:pic>
        <p:nvPicPr>
          <p:cNvPr id="3" name="Picture 2" descr="Screenshot_20230514_163711_Chakravyuh"/>
          <p:cNvPicPr>
            <a:picLocks noChangeAspect="1"/>
          </p:cNvPicPr>
          <p:nvPr/>
        </p:nvPicPr>
        <p:blipFill>
          <a:blip r:embed="rId3"/>
          <a:stretch>
            <a:fillRect/>
          </a:stretch>
        </p:blipFill>
        <p:spPr>
          <a:xfrm>
            <a:off x="1905000" y="1866900"/>
            <a:ext cx="3220085" cy="6800215"/>
          </a:xfrm>
          <a:prstGeom prst="rect">
            <a:avLst/>
          </a:prstGeom>
        </p:spPr>
      </p:pic>
      <p:pic>
        <p:nvPicPr>
          <p:cNvPr id="4" name="Picture 3" descr="Screenshot_20230514_163703_Chakravyuh"/>
          <p:cNvPicPr>
            <a:picLocks noChangeAspect="1"/>
          </p:cNvPicPr>
          <p:nvPr/>
        </p:nvPicPr>
        <p:blipFill>
          <a:blip r:embed="rId4"/>
          <a:stretch>
            <a:fillRect/>
          </a:stretch>
        </p:blipFill>
        <p:spPr>
          <a:xfrm>
            <a:off x="9296400" y="1866900"/>
            <a:ext cx="3215005" cy="67894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895" y="1180010"/>
            <a:ext cx="8150859" cy="1551305"/>
          </a:xfrm>
          <a:prstGeom prst="rect">
            <a:avLst/>
          </a:prstGeom>
        </p:spPr>
        <p:txBody>
          <a:bodyPr vert="horz" wrap="square" lIns="0" tIns="12700" rIns="0" bIns="0" rtlCol="0">
            <a:spAutoFit/>
          </a:bodyPr>
          <a:lstStyle/>
          <a:p>
            <a:pPr marL="12700">
              <a:lnSpc>
                <a:spcPct val="100000"/>
              </a:lnSpc>
              <a:spcBef>
                <a:spcPts val="100"/>
              </a:spcBef>
            </a:pPr>
            <a:r>
              <a:rPr sz="10000" spc="-785" dirty="0"/>
              <a:t>T</a:t>
            </a:r>
            <a:r>
              <a:rPr sz="10000" spc="135" dirty="0"/>
              <a:t>a</a:t>
            </a:r>
            <a:r>
              <a:rPr sz="10000" spc="-310" dirty="0"/>
              <a:t>r</a:t>
            </a:r>
            <a:r>
              <a:rPr sz="10000" spc="415" dirty="0"/>
              <a:t>g</a:t>
            </a:r>
            <a:r>
              <a:rPr sz="10000" spc="-245" dirty="0"/>
              <a:t>e</a:t>
            </a:r>
            <a:r>
              <a:rPr sz="10000" spc="-165" dirty="0"/>
              <a:t>t</a:t>
            </a:r>
            <a:r>
              <a:rPr sz="10000" spc="-575" dirty="0"/>
              <a:t> </a:t>
            </a:r>
            <a:r>
              <a:rPr sz="10000" spc="380" dirty="0"/>
              <a:t>M</a:t>
            </a:r>
            <a:r>
              <a:rPr sz="10000" spc="135" dirty="0"/>
              <a:t>a</a:t>
            </a:r>
            <a:r>
              <a:rPr sz="10000" spc="-310" dirty="0"/>
              <a:t>r</a:t>
            </a:r>
            <a:r>
              <a:rPr sz="10000" spc="-65" dirty="0"/>
              <a:t>k</a:t>
            </a:r>
            <a:r>
              <a:rPr sz="10000" spc="-245" dirty="0"/>
              <a:t>e</a:t>
            </a:r>
            <a:r>
              <a:rPr sz="10000" spc="-165" dirty="0"/>
              <a:t>t</a:t>
            </a:r>
            <a:endParaRPr sz="3000">
              <a:latin typeface="Trebuchet MS" panose="020B0603020202020204"/>
              <a:cs typeface="Trebuchet MS" panose="020B0603020202020204"/>
            </a:endParaRPr>
          </a:p>
        </p:txBody>
      </p:sp>
      <p:sp>
        <p:nvSpPr>
          <p:cNvPr id="4" name="object 4"/>
          <p:cNvSpPr txBox="1"/>
          <p:nvPr/>
        </p:nvSpPr>
        <p:spPr>
          <a:xfrm>
            <a:off x="2438205" y="4990917"/>
            <a:ext cx="5090795" cy="474345"/>
          </a:xfrm>
          <a:prstGeom prst="rect">
            <a:avLst/>
          </a:prstGeom>
        </p:spPr>
        <p:txBody>
          <a:bodyPr vert="horz" wrap="square" lIns="0" tIns="12700" rIns="0" bIns="0" rtlCol="0">
            <a:spAutoFit/>
          </a:bodyPr>
          <a:lstStyle/>
          <a:p>
            <a:pPr marL="12700">
              <a:lnSpc>
                <a:spcPct val="100000"/>
              </a:lnSpc>
              <a:spcBef>
                <a:spcPts val="100"/>
              </a:spcBef>
              <a:tabLst>
                <a:tab pos="2595880" algn="l"/>
                <a:tab pos="4741545" algn="l"/>
              </a:tabLst>
            </a:pPr>
            <a:r>
              <a:rPr sz="3000" spc="185" dirty="0">
                <a:latin typeface="Times New Roman" panose="02020603050405020304" charset="0"/>
                <a:cs typeface="Times New Roman" panose="02020603050405020304" charset="0"/>
              </a:rPr>
              <a:t>G</a:t>
            </a:r>
            <a:r>
              <a:rPr sz="3000" spc="90" dirty="0">
                <a:latin typeface="Times New Roman" panose="02020603050405020304" charset="0"/>
                <a:cs typeface="Times New Roman" panose="02020603050405020304" charset="0"/>
              </a:rPr>
              <a:t>o</a:t>
            </a:r>
            <a:r>
              <a:rPr sz="3000" spc="50" dirty="0">
                <a:latin typeface="Times New Roman" panose="02020603050405020304" charset="0"/>
                <a:cs typeface="Times New Roman" panose="02020603050405020304" charset="0"/>
              </a:rPr>
              <a:t>v</a:t>
            </a:r>
            <a:r>
              <a:rPr sz="3000" spc="65" dirty="0">
                <a:latin typeface="Times New Roman" panose="02020603050405020304" charset="0"/>
                <a:cs typeface="Times New Roman" panose="02020603050405020304" charset="0"/>
              </a:rPr>
              <a:t>e</a:t>
            </a:r>
            <a:r>
              <a:rPr sz="3000" spc="10" dirty="0">
                <a:latin typeface="Times New Roman" panose="02020603050405020304" charset="0"/>
                <a:cs typeface="Times New Roman" panose="02020603050405020304" charset="0"/>
              </a:rPr>
              <a:t>r</a:t>
            </a:r>
            <a:r>
              <a:rPr sz="3000" spc="105" dirty="0">
                <a:latin typeface="Times New Roman" panose="02020603050405020304" charset="0"/>
                <a:cs typeface="Times New Roman" panose="02020603050405020304" charset="0"/>
              </a:rPr>
              <a:t>n</a:t>
            </a:r>
            <a:r>
              <a:rPr sz="3000" spc="114" dirty="0">
                <a:latin typeface="Times New Roman" panose="02020603050405020304" charset="0"/>
                <a:cs typeface="Times New Roman" panose="02020603050405020304" charset="0"/>
              </a:rPr>
              <a:t>m</a:t>
            </a:r>
            <a:r>
              <a:rPr sz="3000" spc="65" dirty="0">
                <a:latin typeface="Times New Roman" panose="02020603050405020304" charset="0"/>
                <a:cs typeface="Times New Roman" panose="02020603050405020304" charset="0"/>
              </a:rPr>
              <a:t>e</a:t>
            </a:r>
            <a:r>
              <a:rPr sz="3000" spc="105" dirty="0">
                <a:latin typeface="Times New Roman" panose="02020603050405020304" charset="0"/>
                <a:cs typeface="Times New Roman" panose="02020603050405020304" charset="0"/>
              </a:rPr>
              <a:t>n</a:t>
            </a:r>
            <a:r>
              <a:rPr sz="3000" spc="15" dirty="0">
                <a:latin typeface="Times New Roman" panose="02020603050405020304" charset="0"/>
                <a:cs typeface="Times New Roman" panose="02020603050405020304" charset="0"/>
              </a:rPr>
              <a:t>t</a:t>
            </a:r>
            <a:r>
              <a:rPr lang="en-US" sz="3000" spc="15" dirty="0">
                <a:latin typeface="Times New Roman" panose="02020603050405020304" charset="0"/>
                <a:cs typeface="Times New Roman" panose="02020603050405020304" charset="0"/>
              </a:rPr>
              <a:t> </a:t>
            </a:r>
            <a:r>
              <a:rPr sz="3000" spc="375" dirty="0">
                <a:latin typeface="Times New Roman" panose="02020603050405020304" charset="0"/>
                <a:cs typeface="Times New Roman" panose="02020603050405020304" charset="0"/>
              </a:rPr>
              <a:t>A</a:t>
            </a:r>
            <a:r>
              <a:rPr sz="3000" spc="370" dirty="0">
                <a:latin typeface="Times New Roman" panose="02020603050405020304" charset="0"/>
                <a:cs typeface="Times New Roman" panose="02020603050405020304" charset="0"/>
              </a:rPr>
              <a:t>g</a:t>
            </a:r>
            <a:r>
              <a:rPr sz="3000" spc="65" dirty="0">
                <a:latin typeface="Times New Roman" panose="02020603050405020304" charset="0"/>
                <a:cs typeface="Times New Roman" panose="02020603050405020304" charset="0"/>
              </a:rPr>
              <a:t>e</a:t>
            </a:r>
            <a:r>
              <a:rPr sz="3000" spc="105" dirty="0">
                <a:latin typeface="Times New Roman" panose="02020603050405020304" charset="0"/>
                <a:cs typeface="Times New Roman" panose="02020603050405020304" charset="0"/>
              </a:rPr>
              <a:t>n</a:t>
            </a:r>
            <a:r>
              <a:rPr sz="3000" spc="145" dirty="0">
                <a:latin typeface="Times New Roman" panose="02020603050405020304" charset="0"/>
                <a:cs typeface="Times New Roman" panose="02020603050405020304" charset="0"/>
              </a:rPr>
              <a:t>c</a:t>
            </a:r>
            <a:r>
              <a:rPr sz="3000" spc="-55" dirty="0">
                <a:latin typeface="Times New Roman" panose="02020603050405020304" charset="0"/>
                <a:cs typeface="Times New Roman" panose="02020603050405020304" charset="0"/>
              </a:rPr>
              <a:t>i</a:t>
            </a:r>
            <a:r>
              <a:rPr sz="3000" spc="65" dirty="0">
                <a:latin typeface="Times New Roman" panose="02020603050405020304" charset="0"/>
                <a:cs typeface="Times New Roman" panose="02020603050405020304" charset="0"/>
              </a:rPr>
              <a:t>e</a:t>
            </a:r>
            <a:r>
              <a:rPr lang="en-IN" sz="3000" spc="65" dirty="0">
                <a:latin typeface="Times New Roman" panose="02020603050405020304" charset="0"/>
                <a:cs typeface="Times New Roman" panose="02020603050405020304" charset="0"/>
              </a:rPr>
              <a:t>s</a:t>
            </a:r>
            <a:endParaRPr lang="en-IN" sz="3000" spc="65" dirty="0">
              <a:latin typeface="Times New Roman" panose="02020603050405020304" charset="0"/>
              <a:cs typeface="Times New Roman" panose="02020603050405020304" charset="0"/>
            </a:endParaRPr>
          </a:p>
        </p:txBody>
      </p:sp>
      <p:sp>
        <p:nvSpPr>
          <p:cNvPr id="5" name="object 5"/>
          <p:cNvSpPr txBox="1"/>
          <p:nvPr/>
        </p:nvSpPr>
        <p:spPr>
          <a:xfrm>
            <a:off x="2433125" y="5829117"/>
            <a:ext cx="5095875" cy="551815"/>
          </a:xfrm>
          <a:prstGeom prst="rect">
            <a:avLst/>
          </a:prstGeom>
        </p:spPr>
        <p:txBody>
          <a:bodyPr vert="horz" wrap="square" lIns="0" tIns="12065" rIns="0" bIns="0" rtlCol="0">
            <a:spAutoFit/>
          </a:bodyPr>
          <a:lstStyle/>
          <a:p>
            <a:pPr marL="12700" marR="5080">
              <a:lnSpc>
                <a:spcPct val="117000"/>
              </a:lnSpc>
              <a:spcBef>
                <a:spcPts val="95"/>
              </a:spcBef>
            </a:pPr>
            <a:r>
              <a:rPr sz="3000" spc="80" dirty="0">
                <a:latin typeface="Times New Roman" panose="02020603050405020304" charset="0"/>
                <a:cs typeface="Times New Roman" panose="02020603050405020304" charset="0"/>
              </a:rPr>
              <a:t>Companies</a:t>
            </a:r>
            <a:r>
              <a:rPr lang="en-IN" sz="3000" spc="80" dirty="0">
                <a:latin typeface="Times New Roman" panose="02020603050405020304" charset="0"/>
                <a:cs typeface="Times New Roman" panose="02020603050405020304" charset="0"/>
              </a:rPr>
              <a:t> /</a:t>
            </a:r>
            <a:r>
              <a:rPr sz="3000" spc="65" dirty="0">
                <a:latin typeface="Times New Roman" panose="02020603050405020304" charset="0"/>
                <a:cs typeface="Times New Roman" panose="02020603050405020304" charset="0"/>
              </a:rPr>
              <a:t> </a:t>
            </a:r>
            <a:r>
              <a:rPr sz="3000" spc="114" dirty="0">
                <a:latin typeface="Times New Roman" panose="02020603050405020304" charset="0"/>
                <a:cs typeface="Times New Roman" panose="02020603050405020304" charset="0"/>
              </a:rPr>
              <a:t>Enterprises</a:t>
            </a:r>
            <a:endParaRPr sz="3000">
              <a:latin typeface="Times New Roman" panose="02020603050405020304" charset="0"/>
              <a:cs typeface="Times New Roman" panose="02020603050405020304" charset="0"/>
            </a:endParaRPr>
          </a:p>
        </p:txBody>
      </p:sp>
      <p:grpSp>
        <p:nvGrpSpPr>
          <p:cNvPr id="7" name="object 7"/>
          <p:cNvGrpSpPr/>
          <p:nvPr/>
        </p:nvGrpSpPr>
        <p:grpSpPr>
          <a:xfrm>
            <a:off x="12041184" y="0"/>
            <a:ext cx="6247130" cy="2392045"/>
            <a:chOff x="12041184" y="0"/>
            <a:chExt cx="6247130" cy="2392045"/>
          </a:xfrm>
        </p:grpSpPr>
        <p:sp>
          <p:nvSpPr>
            <p:cNvPr id="8" name="object 8"/>
            <p:cNvSpPr/>
            <p:nvPr/>
          </p:nvSpPr>
          <p:spPr>
            <a:xfrm>
              <a:off x="12041184" y="0"/>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sp>
          <p:nvSpPr>
            <p:cNvPr id="9" name="object 9"/>
            <p:cNvSpPr/>
            <p:nvPr/>
          </p:nvSpPr>
          <p:spPr>
            <a:xfrm>
              <a:off x="14145684" y="0"/>
              <a:ext cx="3472815" cy="2392045"/>
            </a:xfrm>
            <a:custGeom>
              <a:avLst/>
              <a:gdLst/>
              <a:ahLst/>
              <a:cxnLst/>
              <a:rect l="l" t="t" r="r" b="b"/>
              <a:pathLst>
                <a:path w="3472815" h="2392045">
                  <a:moveTo>
                    <a:pt x="2778292" y="2391936"/>
                  </a:moveTo>
                  <a:lnTo>
                    <a:pt x="1379765" y="2391936"/>
                  </a:lnTo>
                  <a:lnTo>
                    <a:pt x="244393" y="423455"/>
                  </a:lnTo>
                  <a:lnTo>
                    <a:pt x="0" y="0"/>
                  </a:lnTo>
                  <a:lnTo>
                    <a:pt x="2790412" y="0"/>
                  </a:lnTo>
                  <a:lnTo>
                    <a:pt x="3034040" y="423455"/>
                  </a:lnTo>
                  <a:lnTo>
                    <a:pt x="3033837" y="423556"/>
                  </a:lnTo>
                  <a:lnTo>
                    <a:pt x="3472592" y="1186690"/>
                  </a:lnTo>
                  <a:lnTo>
                    <a:pt x="2778292" y="2391936"/>
                  </a:lnTo>
                  <a:close/>
                </a:path>
              </a:pathLst>
            </a:custGeom>
            <a:solidFill>
              <a:srgbClr val="A066CB"/>
            </a:solidFill>
          </p:spPr>
          <p:txBody>
            <a:bodyPr wrap="square" lIns="0" tIns="0" rIns="0" bIns="0" rtlCol="0"/>
            <a:lstStyle/>
            <a:p/>
          </p:txBody>
        </p:sp>
        <p:sp>
          <p:nvSpPr>
            <p:cNvPr id="10" name="object 10"/>
            <p:cNvSpPr/>
            <p:nvPr/>
          </p:nvSpPr>
          <p:spPr>
            <a:xfrm>
              <a:off x="16936576" y="0"/>
              <a:ext cx="1351915" cy="2345055"/>
            </a:xfrm>
            <a:custGeom>
              <a:avLst/>
              <a:gdLst/>
              <a:ahLst/>
              <a:cxnLst/>
              <a:rect l="l" t="t" r="r" b="b"/>
              <a:pathLst>
                <a:path w="1351915" h="2345055">
                  <a:moveTo>
                    <a:pt x="1351423" y="2344714"/>
                  </a:moveTo>
                  <a:lnTo>
                    <a:pt x="681701" y="1186690"/>
                  </a:lnTo>
                  <a:lnTo>
                    <a:pt x="683829" y="1183141"/>
                  </a:lnTo>
                  <a:lnTo>
                    <a:pt x="0" y="0"/>
                  </a:lnTo>
                  <a:lnTo>
                    <a:pt x="1351423" y="0"/>
                  </a:lnTo>
                  <a:lnTo>
                    <a:pt x="1351423" y="2344714"/>
                  </a:lnTo>
                  <a:close/>
                </a:path>
              </a:pathLst>
            </a:custGeom>
            <a:solidFill>
              <a:srgbClr val="1736B1"/>
            </a:solidFill>
          </p:spPr>
          <p:txBody>
            <a:bodyPr wrap="square" lIns="0" tIns="0" rIns="0" bIns="0" rtlCol="0"/>
            <a:lstStyle/>
            <a:p/>
          </p:txBody>
        </p:sp>
      </p:grpSp>
      <p:sp>
        <p:nvSpPr>
          <p:cNvPr id="11"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lstStyle/>
          <a:p/>
        </p:txBody>
      </p:sp>
      <p:sp>
        <p:nvSpPr>
          <p:cNvPr id="13" name="object 4"/>
          <p:cNvSpPr txBox="1"/>
          <p:nvPr/>
        </p:nvSpPr>
        <p:spPr>
          <a:xfrm>
            <a:off x="2438205" y="4228917"/>
            <a:ext cx="5090795" cy="474345"/>
          </a:xfrm>
          <a:prstGeom prst="rect">
            <a:avLst/>
          </a:prstGeom>
        </p:spPr>
        <p:txBody>
          <a:bodyPr vert="horz" wrap="square" lIns="0" tIns="12700" rIns="0" bIns="0" rtlCol="0">
            <a:spAutoFit/>
          </a:bodyPr>
          <a:p>
            <a:pPr marL="12700">
              <a:lnSpc>
                <a:spcPct val="100000"/>
              </a:lnSpc>
              <a:spcBef>
                <a:spcPts val="100"/>
              </a:spcBef>
              <a:tabLst>
                <a:tab pos="2595880" algn="l"/>
                <a:tab pos="4741545" algn="l"/>
              </a:tabLst>
            </a:pPr>
            <a:r>
              <a:rPr lang="en-IN" sz="3000">
                <a:latin typeface="Times New Roman" panose="02020603050405020304" charset="0"/>
                <a:cs typeface="Times New Roman" panose="02020603050405020304" charset="0"/>
              </a:rPr>
              <a:t>General Public</a:t>
            </a:r>
            <a:endParaRPr lang="en-IN" sz="3000">
              <a:latin typeface="Times New Roman" panose="02020603050405020304" charset="0"/>
              <a:cs typeface="Times New Roman" panose="02020603050405020304" charset="0"/>
            </a:endParaRPr>
          </a:p>
        </p:txBody>
      </p:sp>
      <p:sp>
        <p:nvSpPr>
          <p:cNvPr id="14" name="object 5"/>
          <p:cNvSpPr txBox="1"/>
          <p:nvPr/>
        </p:nvSpPr>
        <p:spPr>
          <a:xfrm>
            <a:off x="2433320" y="6584315"/>
            <a:ext cx="4048760" cy="551815"/>
          </a:xfrm>
          <a:prstGeom prst="rect">
            <a:avLst/>
          </a:prstGeom>
        </p:spPr>
        <p:txBody>
          <a:bodyPr vert="horz" wrap="square" lIns="0" tIns="12065" rIns="0" bIns="0" rtlCol="0">
            <a:spAutoFit/>
          </a:bodyPr>
          <a:p>
            <a:pPr marL="12700" marR="5080">
              <a:lnSpc>
                <a:spcPct val="117000"/>
              </a:lnSpc>
              <a:spcBef>
                <a:spcPts val="95"/>
              </a:spcBef>
            </a:pPr>
            <a:r>
              <a:rPr lang="en-IN" sz="3000" spc="80" dirty="0">
                <a:latin typeface="Times New Roman" panose="02020603050405020304" charset="0"/>
                <a:cs typeface="Times New Roman" panose="02020603050405020304" charset="0"/>
              </a:rPr>
              <a:t>Large Scale Industries</a:t>
            </a:r>
            <a:endParaRPr lang="en-IN" sz="3000" spc="80" dirty="0">
              <a:latin typeface="Times New Roman" panose="02020603050405020304" charset="0"/>
              <a:cs typeface="Times New Roman" panose="02020603050405020304" charset="0"/>
            </a:endParaRPr>
          </a:p>
        </p:txBody>
      </p:sp>
      <p:sp>
        <p:nvSpPr>
          <p:cNvPr id="15" name="object 5"/>
          <p:cNvSpPr txBox="1"/>
          <p:nvPr/>
        </p:nvSpPr>
        <p:spPr>
          <a:xfrm>
            <a:off x="2438400" y="7429500"/>
            <a:ext cx="4048760" cy="551815"/>
          </a:xfrm>
          <a:prstGeom prst="rect">
            <a:avLst/>
          </a:prstGeom>
        </p:spPr>
        <p:txBody>
          <a:bodyPr vert="horz" wrap="square" lIns="0" tIns="12065" rIns="0" bIns="0" rtlCol="0">
            <a:spAutoFit/>
          </a:bodyPr>
          <a:p>
            <a:pPr marL="12700" marR="5080">
              <a:lnSpc>
                <a:spcPct val="117000"/>
              </a:lnSpc>
              <a:spcBef>
                <a:spcPts val="95"/>
              </a:spcBef>
            </a:pPr>
            <a:r>
              <a:rPr lang="en-IN" sz="3000" spc="80" dirty="0">
                <a:latin typeface="Times New Roman" panose="02020603050405020304" charset="0"/>
                <a:cs typeface="Times New Roman" panose="02020603050405020304" charset="0"/>
              </a:rPr>
              <a:t>Small scale Industries</a:t>
            </a:r>
            <a:endParaRPr lang="en-IN" sz="3000" spc="80" dirty="0">
              <a:latin typeface="Times New Roman" panose="02020603050405020304" charset="0"/>
              <a:cs typeface="Times New Roman" panose="02020603050405020304" charset="0"/>
            </a:endParaRPr>
          </a:p>
        </p:txBody>
      </p:sp>
      <p:sp>
        <p:nvSpPr>
          <p:cNvPr id="16" name="object 4"/>
          <p:cNvSpPr/>
          <p:nvPr/>
        </p:nvSpPr>
        <p:spPr>
          <a:xfrm>
            <a:off x="1676266" y="43052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7" name="object 4"/>
          <p:cNvSpPr/>
          <p:nvPr/>
        </p:nvSpPr>
        <p:spPr>
          <a:xfrm>
            <a:off x="1676266" y="516946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8" name="object 4"/>
          <p:cNvSpPr/>
          <p:nvPr/>
        </p:nvSpPr>
        <p:spPr>
          <a:xfrm>
            <a:off x="1676266" y="595750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9" name="object 4"/>
          <p:cNvSpPr/>
          <p:nvPr/>
        </p:nvSpPr>
        <p:spPr>
          <a:xfrm>
            <a:off x="1676266" y="68198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20" name="object 4"/>
          <p:cNvSpPr/>
          <p:nvPr/>
        </p:nvSpPr>
        <p:spPr>
          <a:xfrm>
            <a:off x="1676266" y="75850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0213" y="1780141"/>
            <a:ext cx="4855210" cy="2501900"/>
          </a:xfrm>
          <a:prstGeom prst="rect">
            <a:avLst/>
          </a:prstGeom>
        </p:spPr>
        <p:txBody>
          <a:bodyPr vert="horz" wrap="square" lIns="0" tIns="12065" rIns="0" bIns="0" rtlCol="0">
            <a:spAutoFit/>
          </a:bodyPr>
          <a:lstStyle/>
          <a:p>
            <a:pPr marL="12700" marR="5080">
              <a:lnSpc>
                <a:spcPct val="116000"/>
              </a:lnSpc>
              <a:spcBef>
                <a:spcPts val="95"/>
              </a:spcBef>
            </a:pPr>
            <a:r>
              <a:rPr sz="7000" b="0" spc="-120" dirty="0">
                <a:latin typeface="Trebuchet MS" panose="020B0603020202020204"/>
                <a:cs typeface="Trebuchet MS" panose="020B0603020202020204"/>
              </a:rPr>
              <a:t>Direct </a:t>
            </a:r>
            <a:r>
              <a:rPr sz="7000" b="0" spc="-114" dirty="0">
                <a:latin typeface="Trebuchet MS" panose="020B0603020202020204"/>
                <a:cs typeface="Trebuchet MS" panose="020B0603020202020204"/>
              </a:rPr>
              <a:t> </a:t>
            </a:r>
            <a:r>
              <a:rPr sz="7000" b="0" spc="-360" dirty="0">
                <a:latin typeface="Trebuchet MS" panose="020B0603020202020204"/>
                <a:cs typeface="Trebuchet MS" panose="020B0603020202020204"/>
              </a:rPr>
              <a:t>C</a:t>
            </a:r>
            <a:r>
              <a:rPr sz="7000" b="0" spc="185" dirty="0">
                <a:latin typeface="Trebuchet MS" panose="020B0603020202020204"/>
                <a:cs typeface="Trebuchet MS" panose="020B0603020202020204"/>
              </a:rPr>
              <a:t>o</a:t>
            </a:r>
            <a:r>
              <a:rPr sz="7000" b="0" spc="-10" dirty="0">
                <a:latin typeface="Trebuchet MS" panose="020B0603020202020204"/>
                <a:cs typeface="Trebuchet MS" panose="020B0603020202020204"/>
              </a:rPr>
              <a:t>m</a:t>
            </a:r>
            <a:r>
              <a:rPr sz="7000" b="0" spc="125" dirty="0">
                <a:latin typeface="Trebuchet MS" panose="020B0603020202020204"/>
                <a:cs typeface="Trebuchet MS" panose="020B0603020202020204"/>
              </a:rPr>
              <a:t>p</a:t>
            </a:r>
            <a:r>
              <a:rPr sz="7000" b="0" spc="-120" dirty="0">
                <a:latin typeface="Trebuchet MS" panose="020B0603020202020204"/>
                <a:cs typeface="Trebuchet MS" panose="020B0603020202020204"/>
              </a:rPr>
              <a:t>e</a:t>
            </a:r>
            <a:r>
              <a:rPr sz="7000" b="0" spc="-295" dirty="0">
                <a:latin typeface="Trebuchet MS" panose="020B0603020202020204"/>
                <a:cs typeface="Trebuchet MS" panose="020B0603020202020204"/>
              </a:rPr>
              <a:t>t</a:t>
            </a:r>
            <a:r>
              <a:rPr sz="7000" b="0" spc="-165" dirty="0">
                <a:latin typeface="Trebuchet MS" panose="020B0603020202020204"/>
                <a:cs typeface="Trebuchet MS" panose="020B0603020202020204"/>
              </a:rPr>
              <a:t>i</a:t>
            </a:r>
            <a:r>
              <a:rPr sz="7000" b="0" spc="-295" dirty="0">
                <a:latin typeface="Trebuchet MS" panose="020B0603020202020204"/>
                <a:cs typeface="Trebuchet MS" panose="020B0603020202020204"/>
              </a:rPr>
              <a:t>t</a:t>
            </a:r>
            <a:r>
              <a:rPr sz="7000" b="0" spc="185" dirty="0">
                <a:latin typeface="Trebuchet MS" panose="020B0603020202020204"/>
                <a:cs typeface="Trebuchet MS" panose="020B0603020202020204"/>
              </a:rPr>
              <a:t>o</a:t>
            </a:r>
            <a:r>
              <a:rPr sz="7000" b="0" spc="-110" dirty="0">
                <a:latin typeface="Trebuchet MS" panose="020B0603020202020204"/>
                <a:cs typeface="Trebuchet MS" panose="020B0603020202020204"/>
              </a:rPr>
              <a:t>r</a:t>
            </a:r>
            <a:r>
              <a:rPr sz="7000" b="0" spc="495" dirty="0">
                <a:latin typeface="Trebuchet MS" panose="020B0603020202020204"/>
                <a:cs typeface="Trebuchet MS" panose="020B0603020202020204"/>
              </a:rPr>
              <a:t>s</a:t>
            </a:r>
            <a:endParaRPr sz="7000">
              <a:latin typeface="Trebuchet MS" panose="020B0603020202020204"/>
              <a:cs typeface="Trebuchet MS" panose="020B0603020202020204"/>
            </a:endParaRPr>
          </a:p>
        </p:txBody>
      </p:sp>
      <p:sp>
        <p:nvSpPr>
          <p:cNvPr id="3" name="object 3"/>
          <p:cNvSpPr txBox="1"/>
          <p:nvPr/>
        </p:nvSpPr>
        <p:spPr>
          <a:xfrm>
            <a:off x="2262978" y="5148449"/>
            <a:ext cx="3086100" cy="474345"/>
          </a:xfrm>
          <a:prstGeom prst="rect">
            <a:avLst/>
          </a:prstGeom>
        </p:spPr>
        <p:txBody>
          <a:bodyPr vert="horz" wrap="square" lIns="0" tIns="12700" rIns="0" bIns="0" rtlCol="0">
            <a:spAutoFit/>
          </a:bodyPr>
          <a:lstStyle/>
          <a:p>
            <a:pPr marL="12700">
              <a:lnSpc>
                <a:spcPct val="100000"/>
              </a:lnSpc>
              <a:spcBef>
                <a:spcPts val="100"/>
              </a:spcBef>
            </a:pPr>
            <a:r>
              <a:rPr sz="3000" spc="215" dirty="0">
                <a:latin typeface="Times New Roman" panose="02020603050405020304" charset="0"/>
                <a:cs typeface="Times New Roman" panose="02020603050405020304" charset="0"/>
              </a:rPr>
              <a:t>McAfee</a:t>
            </a:r>
            <a:r>
              <a:rPr sz="3000" spc="-215" dirty="0">
                <a:latin typeface="Times New Roman" panose="02020603050405020304" charset="0"/>
                <a:cs typeface="Times New Roman" panose="02020603050405020304" charset="0"/>
              </a:rPr>
              <a:t> </a:t>
            </a:r>
            <a:r>
              <a:rPr sz="3000" spc="195" dirty="0">
                <a:latin typeface="Times New Roman" panose="02020603050405020304" charset="0"/>
                <a:cs typeface="Times New Roman" panose="02020603050405020304" charset="0"/>
              </a:rPr>
              <a:t>Host</a:t>
            </a:r>
            <a:r>
              <a:rPr sz="3000" spc="-215" dirty="0">
                <a:latin typeface="Times New Roman" panose="02020603050405020304" charset="0"/>
                <a:cs typeface="Times New Roman" panose="02020603050405020304" charset="0"/>
              </a:rPr>
              <a:t> </a:t>
            </a:r>
            <a:r>
              <a:rPr sz="3000" spc="285" dirty="0">
                <a:latin typeface="Times New Roman" panose="02020603050405020304" charset="0"/>
                <a:cs typeface="Times New Roman" panose="02020603050405020304" charset="0"/>
              </a:rPr>
              <a:t>IPS</a:t>
            </a:r>
            <a:endParaRPr sz="3000">
              <a:latin typeface="Times New Roman" panose="02020603050405020304" charset="0"/>
              <a:cs typeface="Times New Roman" panose="02020603050405020304" charset="0"/>
            </a:endParaRPr>
          </a:p>
        </p:txBody>
      </p:sp>
      <p:sp>
        <p:nvSpPr>
          <p:cNvPr id="4"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lstStyle/>
          <a:p/>
        </p:txBody>
      </p:sp>
      <p:sp>
        <p:nvSpPr>
          <p:cNvPr id="5" name="object 5"/>
          <p:cNvSpPr txBox="1"/>
          <p:nvPr/>
        </p:nvSpPr>
        <p:spPr>
          <a:xfrm>
            <a:off x="2265045" y="6459220"/>
            <a:ext cx="2888615" cy="474345"/>
          </a:xfrm>
          <a:prstGeom prst="rect">
            <a:avLst/>
          </a:prstGeom>
        </p:spPr>
        <p:txBody>
          <a:bodyPr vert="horz" wrap="square" lIns="0" tIns="12700" rIns="0" bIns="0" rtlCol="0">
            <a:spAutoFit/>
          </a:bodyPr>
          <a:lstStyle/>
          <a:p>
            <a:pPr marL="12700">
              <a:lnSpc>
                <a:spcPct val="100000"/>
              </a:lnSpc>
              <a:spcBef>
                <a:spcPts val="100"/>
              </a:spcBef>
            </a:pPr>
            <a:r>
              <a:rPr sz="3000" spc="285" dirty="0">
                <a:latin typeface="Times New Roman" panose="02020603050405020304" charset="0"/>
                <a:cs typeface="Times New Roman" panose="02020603050405020304" charset="0"/>
              </a:rPr>
              <a:t>C</a:t>
            </a:r>
            <a:r>
              <a:rPr sz="3000" spc="-55" dirty="0">
                <a:latin typeface="Times New Roman" panose="02020603050405020304" charset="0"/>
                <a:cs typeface="Times New Roman" panose="02020603050405020304" charset="0"/>
              </a:rPr>
              <a:t>i</a:t>
            </a:r>
            <a:r>
              <a:rPr sz="3000" spc="335" dirty="0">
                <a:latin typeface="Times New Roman" panose="02020603050405020304" charset="0"/>
                <a:cs typeface="Times New Roman" panose="02020603050405020304" charset="0"/>
              </a:rPr>
              <a:t>s</a:t>
            </a:r>
            <a:r>
              <a:rPr sz="3000" spc="145" dirty="0">
                <a:latin typeface="Times New Roman" panose="02020603050405020304" charset="0"/>
                <a:cs typeface="Times New Roman" panose="02020603050405020304" charset="0"/>
              </a:rPr>
              <a:t>c</a:t>
            </a:r>
            <a:r>
              <a:rPr sz="3000" spc="75" dirty="0">
                <a:latin typeface="Times New Roman" panose="02020603050405020304" charset="0"/>
                <a:cs typeface="Times New Roman" panose="02020603050405020304" charset="0"/>
              </a:rPr>
              <a:t>o</a:t>
            </a:r>
            <a:r>
              <a:rPr sz="3000" spc="-185" dirty="0">
                <a:latin typeface="Times New Roman" panose="02020603050405020304" charset="0"/>
                <a:cs typeface="Times New Roman" panose="02020603050405020304" charset="0"/>
              </a:rPr>
              <a:t> </a:t>
            </a:r>
            <a:r>
              <a:rPr sz="3000" spc="25" dirty="0">
                <a:latin typeface="Times New Roman" panose="02020603050405020304" charset="0"/>
                <a:cs typeface="Times New Roman" panose="02020603050405020304" charset="0"/>
              </a:rPr>
              <a:t>I</a:t>
            </a:r>
            <a:r>
              <a:rPr sz="3000" spc="254" dirty="0">
                <a:latin typeface="Times New Roman" panose="02020603050405020304" charset="0"/>
                <a:cs typeface="Times New Roman" panose="02020603050405020304" charset="0"/>
              </a:rPr>
              <a:t>D</a:t>
            </a:r>
            <a:r>
              <a:rPr sz="3000" spc="590" dirty="0">
                <a:latin typeface="Times New Roman" panose="02020603050405020304" charset="0"/>
                <a:cs typeface="Times New Roman" panose="02020603050405020304" charset="0"/>
              </a:rPr>
              <a:t>S</a:t>
            </a:r>
            <a:r>
              <a:rPr sz="3000" spc="-509" dirty="0">
                <a:latin typeface="Times New Roman" panose="02020603050405020304" charset="0"/>
                <a:cs typeface="Times New Roman" panose="02020603050405020304" charset="0"/>
              </a:rPr>
              <a:t>/</a:t>
            </a:r>
            <a:r>
              <a:rPr lang="en-IN" sz="3000" spc="-509" dirty="0">
                <a:latin typeface="Times New Roman" panose="02020603050405020304" charset="0"/>
                <a:cs typeface="Times New Roman" panose="02020603050405020304" charset="0"/>
              </a:rPr>
              <a:t>   </a:t>
            </a:r>
            <a:r>
              <a:rPr sz="3000" spc="25" dirty="0">
                <a:latin typeface="Times New Roman" panose="02020603050405020304" charset="0"/>
                <a:cs typeface="Times New Roman" panose="02020603050405020304" charset="0"/>
              </a:rPr>
              <a:t>I</a:t>
            </a:r>
            <a:r>
              <a:rPr sz="3000" spc="250" dirty="0">
                <a:latin typeface="Times New Roman" panose="02020603050405020304" charset="0"/>
                <a:cs typeface="Times New Roman" panose="02020603050405020304" charset="0"/>
              </a:rPr>
              <a:t>P</a:t>
            </a:r>
            <a:r>
              <a:rPr sz="3000" spc="575" dirty="0">
                <a:latin typeface="Times New Roman" panose="02020603050405020304" charset="0"/>
                <a:cs typeface="Times New Roman" panose="02020603050405020304" charset="0"/>
              </a:rPr>
              <a:t>S</a:t>
            </a:r>
            <a:endParaRPr sz="3000">
              <a:latin typeface="Times New Roman" panose="02020603050405020304" charset="0"/>
              <a:cs typeface="Times New Roman" panose="02020603050405020304" charset="0"/>
            </a:endParaRPr>
          </a:p>
        </p:txBody>
      </p:sp>
      <p:sp>
        <p:nvSpPr>
          <p:cNvPr id="6"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lstStyle/>
          <a:p/>
        </p:txBody>
      </p:sp>
      <p:sp>
        <p:nvSpPr>
          <p:cNvPr id="7" name="object 7"/>
          <p:cNvSpPr txBox="1"/>
          <p:nvPr/>
        </p:nvSpPr>
        <p:spPr>
          <a:xfrm>
            <a:off x="2265024" y="7770255"/>
            <a:ext cx="3086100" cy="474345"/>
          </a:xfrm>
          <a:prstGeom prst="rect">
            <a:avLst/>
          </a:prstGeom>
        </p:spPr>
        <p:txBody>
          <a:bodyPr vert="horz" wrap="square" lIns="0" tIns="12700" rIns="0" bIns="0" rtlCol="0">
            <a:spAutoFit/>
          </a:bodyPr>
          <a:lstStyle/>
          <a:p>
            <a:pPr marL="12700">
              <a:lnSpc>
                <a:spcPct val="100000"/>
              </a:lnSpc>
              <a:spcBef>
                <a:spcPts val="100"/>
              </a:spcBef>
            </a:pPr>
            <a:endParaRPr sz="3000">
              <a:latin typeface="Times New Roman" panose="02020603050405020304" charset="0"/>
              <a:cs typeface="Times New Roman" panose="02020603050405020304" charset="0"/>
            </a:endParaRPr>
          </a:p>
        </p:txBody>
      </p:sp>
      <p:sp>
        <p:nvSpPr>
          <p:cNvPr id="8" name="object 8"/>
          <p:cNvSpPr/>
          <p:nvPr/>
        </p:nvSpPr>
        <p:spPr>
          <a:xfrm>
            <a:off x="1515117" y="7882719"/>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lstStyle/>
          <a:p/>
        </p:txBody>
      </p:sp>
      <p:sp>
        <p:nvSpPr>
          <p:cNvPr id="9" name="object 9"/>
          <p:cNvSpPr txBox="1"/>
          <p:nvPr/>
        </p:nvSpPr>
        <p:spPr>
          <a:xfrm>
            <a:off x="10800133" y="1780141"/>
            <a:ext cx="4855210" cy="3872865"/>
          </a:xfrm>
          <a:prstGeom prst="rect">
            <a:avLst/>
          </a:prstGeom>
        </p:spPr>
        <p:txBody>
          <a:bodyPr vert="horz" wrap="square" lIns="0" tIns="12065" rIns="0" bIns="0" rtlCol="0">
            <a:spAutoFit/>
          </a:bodyPr>
          <a:lstStyle/>
          <a:p>
            <a:pPr marL="12700" marR="5080">
              <a:lnSpc>
                <a:spcPct val="116000"/>
              </a:lnSpc>
              <a:spcBef>
                <a:spcPts val="95"/>
              </a:spcBef>
            </a:pPr>
            <a:r>
              <a:rPr sz="7000" spc="-75" dirty="0">
                <a:solidFill>
                  <a:srgbClr val="1736B1"/>
                </a:solidFill>
                <a:latin typeface="Trebuchet MS" panose="020B0603020202020204"/>
                <a:cs typeface="Trebuchet MS" panose="020B0603020202020204"/>
              </a:rPr>
              <a:t>Indirect </a:t>
            </a:r>
            <a:r>
              <a:rPr sz="7000" spc="-70" dirty="0">
                <a:solidFill>
                  <a:srgbClr val="1736B1"/>
                </a:solidFill>
                <a:latin typeface="Trebuchet MS" panose="020B0603020202020204"/>
                <a:cs typeface="Trebuchet MS" panose="020B0603020202020204"/>
              </a:rPr>
              <a:t> </a:t>
            </a:r>
            <a:r>
              <a:rPr sz="7000" spc="-360" dirty="0">
                <a:solidFill>
                  <a:srgbClr val="1736B1"/>
                </a:solidFill>
                <a:latin typeface="Trebuchet MS" panose="020B0603020202020204"/>
                <a:cs typeface="Trebuchet MS" panose="020B0603020202020204"/>
              </a:rPr>
              <a:t>C</a:t>
            </a:r>
            <a:r>
              <a:rPr sz="7000" spc="185" dirty="0">
                <a:solidFill>
                  <a:srgbClr val="1736B1"/>
                </a:solidFill>
                <a:latin typeface="Trebuchet MS" panose="020B0603020202020204"/>
                <a:cs typeface="Trebuchet MS" panose="020B0603020202020204"/>
              </a:rPr>
              <a:t>o</a:t>
            </a:r>
            <a:r>
              <a:rPr sz="7000" spc="-10" dirty="0">
                <a:solidFill>
                  <a:srgbClr val="1736B1"/>
                </a:solidFill>
                <a:latin typeface="Trebuchet MS" panose="020B0603020202020204"/>
                <a:cs typeface="Trebuchet MS" panose="020B0603020202020204"/>
              </a:rPr>
              <a:t>m</a:t>
            </a:r>
            <a:r>
              <a:rPr sz="7000" spc="125" dirty="0">
                <a:solidFill>
                  <a:srgbClr val="1736B1"/>
                </a:solidFill>
                <a:latin typeface="Trebuchet MS" panose="020B0603020202020204"/>
                <a:cs typeface="Trebuchet MS" panose="020B0603020202020204"/>
              </a:rPr>
              <a:t>p</a:t>
            </a:r>
            <a:r>
              <a:rPr sz="7000" spc="-120" dirty="0">
                <a:solidFill>
                  <a:srgbClr val="1736B1"/>
                </a:solidFill>
                <a:latin typeface="Trebuchet MS" panose="020B0603020202020204"/>
                <a:cs typeface="Trebuchet MS" panose="020B0603020202020204"/>
              </a:rPr>
              <a:t>e</a:t>
            </a:r>
            <a:r>
              <a:rPr sz="7000" spc="-295" dirty="0">
                <a:solidFill>
                  <a:srgbClr val="1736B1"/>
                </a:solidFill>
                <a:latin typeface="Trebuchet MS" panose="020B0603020202020204"/>
                <a:cs typeface="Trebuchet MS" panose="020B0603020202020204"/>
              </a:rPr>
              <a:t>t</a:t>
            </a:r>
            <a:r>
              <a:rPr sz="7000" spc="-165" dirty="0">
                <a:solidFill>
                  <a:srgbClr val="1736B1"/>
                </a:solidFill>
                <a:latin typeface="Trebuchet MS" panose="020B0603020202020204"/>
                <a:cs typeface="Trebuchet MS" panose="020B0603020202020204"/>
              </a:rPr>
              <a:t>i</a:t>
            </a:r>
            <a:r>
              <a:rPr sz="7000" spc="-295" dirty="0">
                <a:solidFill>
                  <a:srgbClr val="1736B1"/>
                </a:solidFill>
                <a:latin typeface="Trebuchet MS" panose="020B0603020202020204"/>
                <a:cs typeface="Trebuchet MS" panose="020B0603020202020204"/>
              </a:rPr>
              <a:t>t</a:t>
            </a:r>
            <a:r>
              <a:rPr sz="7000" spc="185" dirty="0">
                <a:solidFill>
                  <a:srgbClr val="1736B1"/>
                </a:solidFill>
                <a:latin typeface="Trebuchet MS" panose="020B0603020202020204"/>
                <a:cs typeface="Trebuchet MS" panose="020B0603020202020204"/>
              </a:rPr>
              <a:t>o</a:t>
            </a:r>
            <a:r>
              <a:rPr sz="7000" spc="-110" dirty="0">
                <a:solidFill>
                  <a:srgbClr val="1736B1"/>
                </a:solidFill>
                <a:latin typeface="Trebuchet MS" panose="020B0603020202020204"/>
                <a:cs typeface="Trebuchet MS" panose="020B0603020202020204"/>
              </a:rPr>
              <a:t>r</a:t>
            </a:r>
            <a:r>
              <a:rPr sz="7000" spc="495" dirty="0">
                <a:solidFill>
                  <a:srgbClr val="1736B1"/>
                </a:solidFill>
                <a:latin typeface="Trebuchet MS" panose="020B0603020202020204"/>
                <a:cs typeface="Trebuchet MS" panose="020B0603020202020204"/>
              </a:rPr>
              <a:t>s</a:t>
            </a:r>
            <a:endParaRPr sz="7000">
              <a:latin typeface="Trebuchet MS" panose="020B0603020202020204"/>
              <a:cs typeface="Trebuchet MS" panose="020B0603020202020204"/>
            </a:endParaRPr>
          </a:p>
          <a:p>
            <a:pPr marR="106680" algn="ctr">
              <a:lnSpc>
                <a:spcPct val="100000"/>
              </a:lnSpc>
              <a:spcBef>
                <a:spcPts val="7025"/>
              </a:spcBef>
            </a:pPr>
            <a:r>
              <a:rPr sz="3000" spc="160" dirty="0">
                <a:latin typeface="Times New Roman" panose="02020603050405020304" charset="0"/>
                <a:cs typeface="Times New Roman" panose="02020603050405020304" charset="0"/>
              </a:rPr>
              <a:t>CylancePROTECT</a:t>
            </a:r>
            <a:endParaRPr sz="3000">
              <a:latin typeface="Times New Roman" panose="02020603050405020304" charset="0"/>
              <a:cs typeface="Times New Roman" panose="02020603050405020304" charset="0"/>
            </a:endParaRPr>
          </a:p>
        </p:txBody>
      </p:sp>
      <p:sp>
        <p:nvSpPr>
          <p:cNvPr id="10" name="object 10"/>
          <p:cNvSpPr/>
          <p:nvPr/>
        </p:nvSpPr>
        <p:spPr>
          <a:xfrm>
            <a:off x="10812991" y="5260909"/>
            <a:ext cx="340995" cy="295910"/>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lstStyle/>
          <a:p/>
        </p:txBody>
      </p:sp>
      <p:sp>
        <p:nvSpPr>
          <p:cNvPr id="11" name="object 11"/>
          <p:cNvSpPr txBox="1"/>
          <p:nvPr/>
        </p:nvSpPr>
        <p:spPr>
          <a:xfrm>
            <a:off x="11564943" y="6459354"/>
            <a:ext cx="3576954" cy="474345"/>
          </a:xfrm>
          <a:prstGeom prst="rect">
            <a:avLst/>
          </a:prstGeom>
        </p:spPr>
        <p:txBody>
          <a:bodyPr vert="horz" wrap="square" lIns="0" tIns="12700" rIns="0" bIns="0" rtlCol="0">
            <a:spAutoFit/>
          </a:bodyPr>
          <a:lstStyle/>
          <a:p>
            <a:pPr marL="12700">
              <a:lnSpc>
                <a:spcPct val="100000"/>
              </a:lnSpc>
              <a:spcBef>
                <a:spcPts val="100"/>
              </a:spcBef>
            </a:pPr>
            <a:r>
              <a:rPr sz="3000" spc="285" dirty="0">
                <a:latin typeface="Times New Roman" panose="02020603050405020304" charset="0"/>
                <a:cs typeface="Times New Roman" panose="02020603050405020304" charset="0"/>
              </a:rPr>
              <a:t>C</a:t>
            </a:r>
            <a:r>
              <a:rPr sz="3000" spc="10" dirty="0">
                <a:latin typeface="Times New Roman" panose="02020603050405020304" charset="0"/>
                <a:cs typeface="Times New Roman" panose="02020603050405020304" charset="0"/>
              </a:rPr>
              <a:t>r</a:t>
            </a:r>
            <a:r>
              <a:rPr sz="3000" spc="90" dirty="0">
                <a:latin typeface="Times New Roman" panose="02020603050405020304" charset="0"/>
                <a:cs typeface="Times New Roman" panose="02020603050405020304" charset="0"/>
              </a:rPr>
              <a:t>o</a:t>
            </a:r>
            <a:r>
              <a:rPr sz="3000" spc="135" dirty="0">
                <a:latin typeface="Times New Roman" panose="02020603050405020304" charset="0"/>
                <a:cs typeface="Times New Roman" panose="02020603050405020304" charset="0"/>
              </a:rPr>
              <a:t>w</a:t>
            </a:r>
            <a:r>
              <a:rPr sz="3000" spc="125" dirty="0">
                <a:latin typeface="Times New Roman" panose="02020603050405020304" charset="0"/>
                <a:cs typeface="Times New Roman" panose="02020603050405020304" charset="0"/>
              </a:rPr>
              <a:t>d</a:t>
            </a:r>
            <a:r>
              <a:rPr sz="3000" spc="590" dirty="0">
                <a:latin typeface="Times New Roman" panose="02020603050405020304" charset="0"/>
                <a:cs typeface="Times New Roman" panose="02020603050405020304" charset="0"/>
              </a:rPr>
              <a:t>S</a:t>
            </a:r>
            <a:r>
              <a:rPr sz="3000" spc="30" dirty="0">
                <a:latin typeface="Times New Roman" panose="02020603050405020304" charset="0"/>
                <a:cs typeface="Times New Roman" panose="02020603050405020304" charset="0"/>
              </a:rPr>
              <a:t>t</a:t>
            </a:r>
            <a:r>
              <a:rPr sz="3000" spc="10" dirty="0">
                <a:latin typeface="Times New Roman" panose="02020603050405020304" charset="0"/>
                <a:cs typeface="Times New Roman" panose="02020603050405020304" charset="0"/>
              </a:rPr>
              <a:t>r</a:t>
            </a:r>
            <a:r>
              <a:rPr sz="3000" spc="-55" dirty="0">
                <a:latin typeface="Times New Roman" panose="02020603050405020304" charset="0"/>
                <a:cs typeface="Times New Roman" panose="02020603050405020304" charset="0"/>
              </a:rPr>
              <a:t>i</a:t>
            </a:r>
            <a:r>
              <a:rPr sz="3000" spc="190" dirty="0">
                <a:latin typeface="Times New Roman" panose="02020603050405020304" charset="0"/>
                <a:cs typeface="Times New Roman" panose="02020603050405020304" charset="0"/>
              </a:rPr>
              <a:t>k</a:t>
            </a:r>
            <a:r>
              <a:rPr sz="3000" spc="50" dirty="0">
                <a:latin typeface="Times New Roman" panose="02020603050405020304" charset="0"/>
                <a:cs typeface="Times New Roman" panose="02020603050405020304" charset="0"/>
              </a:rPr>
              <a:t>e</a:t>
            </a:r>
            <a:r>
              <a:rPr sz="3000" spc="-185" dirty="0">
                <a:latin typeface="Times New Roman" panose="02020603050405020304" charset="0"/>
                <a:cs typeface="Times New Roman" panose="02020603050405020304" charset="0"/>
              </a:rPr>
              <a:t> </a:t>
            </a:r>
            <a:r>
              <a:rPr sz="3000" spc="220" dirty="0">
                <a:latin typeface="Times New Roman" panose="02020603050405020304" charset="0"/>
                <a:cs typeface="Times New Roman" panose="02020603050405020304" charset="0"/>
              </a:rPr>
              <a:t>F</a:t>
            </a:r>
            <a:r>
              <a:rPr sz="3000" spc="130" dirty="0">
                <a:latin typeface="Times New Roman" panose="02020603050405020304" charset="0"/>
                <a:cs typeface="Times New Roman" panose="02020603050405020304" charset="0"/>
              </a:rPr>
              <a:t>a</a:t>
            </a:r>
            <a:r>
              <a:rPr sz="3000" spc="20" dirty="0">
                <a:latin typeface="Times New Roman" panose="02020603050405020304" charset="0"/>
                <a:cs typeface="Times New Roman" panose="02020603050405020304" charset="0"/>
              </a:rPr>
              <a:t>l</a:t>
            </a:r>
            <a:r>
              <a:rPr sz="3000" spc="145" dirty="0">
                <a:latin typeface="Times New Roman" panose="02020603050405020304" charset="0"/>
                <a:cs typeface="Times New Roman" panose="02020603050405020304" charset="0"/>
              </a:rPr>
              <a:t>c</a:t>
            </a:r>
            <a:r>
              <a:rPr sz="3000" spc="90" dirty="0">
                <a:latin typeface="Times New Roman" panose="02020603050405020304" charset="0"/>
                <a:cs typeface="Times New Roman" panose="02020603050405020304" charset="0"/>
              </a:rPr>
              <a:t>on</a:t>
            </a:r>
            <a:endParaRPr sz="3000">
              <a:latin typeface="Times New Roman" panose="02020603050405020304" charset="0"/>
              <a:cs typeface="Times New Roman" panose="02020603050405020304" charset="0"/>
            </a:endParaRPr>
          </a:p>
        </p:txBody>
      </p:sp>
      <p:sp>
        <p:nvSpPr>
          <p:cNvPr id="12" name="object 12"/>
          <p:cNvSpPr/>
          <p:nvPr/>
        </p:nvSpPr>
        <p:spPr>
          <a:xfrm>
            <a:off x="10815035" y="6571814"/>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lstStyle/>
          <a:p/>
        </p:txBody>
      </p:sp>
      <p:sp>
        <p:nvSpPr>
          <p:cNvPr id="13" name="object 13"/>
          <p:cNvSpPr txBox="1"/>
          <p:nvPr/>
        </p:nvSpPr>
        <p:spPr>
          <a:xfrm>
            <a:off x="11564943" y="7770255"/>
            <a:ext cx="3713479" cy="474345"/>
          </a:xfrm>
          <a:prstGeom prst="rect">
            <a:avLst/>
          </a:prstGeom>
        </p:spPr>
        <p:txBody>
          <a:bodyPr vert="horz" wrap="square" lIns="0" tIns="12700" rIns="0" bIns="0" rtlCol="0">
            <a:spAutoFit/>
          </a:bodyPr>
          <a:lstStyle/>
          <a:p>
            <a:pPr marL="12700">
              <a:lnSpc>
                <a:spcPct val="100000"/>
              </a:lnSpc>
              <a:spcBef>
                <a:spcPts val="100"/>
              </a:spcBef>
            </a:pPr>
            <a:r>
              <a:rPr sz="3000" spc="155" dirty="0">
                <a:latin typeface="Times New Roman" panose="02020603050405020304" charset="0"/>
                <a:cs typeface="Times New Roman" panose="02020603050405020304" charset="0"/>
              </a:rPr>
              <a:t>Check</a:t>
            </a:r>
            <a:r>
              <a:rPr sz="3000" spc="-210" dirty="0">
                <a:latin typeface="Times New Roman" panose="02020603050405020304" charset="0"/>
                <a:cs typeface="Times New Roman" panose="02020603050405020304" charset="0"/>
              </a:rPr>
              <a:t> </a:t>
            </a:r>
            <a:r>
              <a:rPr sz="3000" spc="80" dirty="0">
                <a:latin typeface="Times New Roman" panose="02020603050405020304" charset="0"/>
                <a:cs typeface="Times New Roman" panose="02020603050405020304" charset="0"/>
              </a:rPr>
              <a:t>Point</a:t>
            </a:r>
            <a:r>
              <a:rPr sz="3000" spc="-204" dirty="0">
                <a:latin typeface="Times New Roman" panose="02020603050405020304" charset="0"/>
                <a:cs typeface="Times New Roman" panose="02020603050405020304" charset="0"/>
              </a:rPr>
              <a:t> </a:t>
            </a:r>
            <a:r>
              <a:rPr sz="3000" spc="65" dirty="0">
                <a:latin typeface="Times New Roman" panose="02020603050405020304" charset="0"/>
                <a:cs typeface="Times New Roman" panose="02020603050405020304" charset="0"/>
              </a:rPr>
              <a:t>Firewall</a:t>
            </a:r>
            <a:endParaRPr sz="3000">
              <a:latin typeface="Times New Roman" panose="02020603050405020304" charset="0"/>
              <a:cs typeface="Times New Roman" panose="02020603050405020304" charset="0"/>
            </a:endParaRPr>
          </a:p>
        </p:txBody>
      </p:sp>
      <p:sp>
        <p:nvSpPr>
          <p:cNvPr id="14" name="object 14"/>
          <p:cNvSpPr/>
          <p:nvPr/>
        </p:nvSpPr>
        <p:spPr>
          <a:xfrm>
            <a:off x="10815035" y="7882719"/>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lstStyle/>
          <a:p/>
        </p:txBody>
      </p:sp>
      <p:sp>
        <p:nvSpPr>
          <p:cNvPr id="15" name="object 15"/>
          <p:cNvSpPr/>
          <p:nvPr/>
        </p:nvSpPr>
        <p:spPr>
          <a:xfrm>
            <a:off x="9127642" y="0"/>
            <a:ext cx="28575" cy="10287000"/>
          </a:xfrm>
          <a:custGeom>
            <a:avLst/>
            <a:gdLst/>
            <a:ahLst/>
            <a:cxnLst/>
            <a:rect l="l" t="t" r="r" b="b"/>
            <a:pathLst>
              <a:path w="28575" h="10287000">
                <a:moveTo>
                  <a:pt x="0" y="0"/>
                </a:moveTo>
                <a:lnTo>
                  <a:pt x="28574" y="0"/>
                </a:lnTo>
                <a:lnTo>
                  <a:pt x="28574" y="10286998"/>
                </a:lnTo>
                <a:lnTo>
                  <a:pt x="0" y="10286998"/>
                </a:lnTo>
                <a:lnTo>
                  <a:pt x="0" y="0"/>
                </a:lnTo>
                <a:close/>
              </a:path>
            </a:pathLst>
          </a:custGeom>
          <a:solidFill>
            <a:srgbClr val="86C7EC"/>
          </a:solidFill>
        </p:spPr>
        <p:txBody>
          <a:bodyPr wrap="square" lIns="0" tIns="0" rIns="0" bIns="0" rtlCol="0"/>
          <a:lstStyl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lstStyle/>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lstStyle/>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lstStyle/>
            <a:p/>
          </p:txBody>
        </p:sp>
      </p:grpSp>
      <p:sp>
        <p:nvSpPr>
          <p:cNvPr id="13" name="Text Box 12"/>
          <p:cNvSpPr txBox="1"/>
          <p:nvPr/>
        </p:nvSpPr>
        <p:spPr>
          <a:xfrm>
            <a:off x="4215765" y="4229100"/>
            <a:ext cx="9856470" cy="1495425"/>
          </a:xfrm>
          <a:prstGeom prst="rect">
            <a:avLst/>
          </a:prstGeom>
          <a:noFill/>
        </p:spPr>
        <p:txBody>
          <a:bodyPr wrap="none" rtlCol="0" anchor="t">
            <a:spAutoFit/>
          </a:bodyPr>
          <a:p>
            <a:pPr marL="12700" marR="2195830">
              <a:lnSpc>
                <a:spcPts val="10950"/>
              </a:lnSpc>
              <a:spcBef>
                <a:spcPts val="1340"/>
              </a:spcBef>
            </a:pPr>
            <a:r>
              <a:rPr lang="en-IN" sz="8800" b="1" spc="530" dirty="0">
                <a:solidFill>
                  <a:srgbClr val="1736B1"/>
                </a:solidFill>
                <a:latin typeface="Trebuchet MS" panose="020B0603020202020204"/>
                <a:cs typeface="Trebuchet MS" panose="020B0603020202020204"/>
                <a:sym typeface="+mn-ea"/>
              </a:rPr>
              <a:t>DEMONSTRATION</a:t>
            </a:r>
            <a:endParaRPr lang="en-US" sz="8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lstStyle/>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lstStyle/>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lstStyle/>
            <a:p/>
          </p:txBody>
        </p:sp>
      </p:grpSp>
      <p:sp>
        <p:nvSpPr>
          <p:cNvPr id="13" name="Text Box 12"/>
          <p:cNvSpPr txBox="1"/>
          <p:nvPr/>
        </p:nvSpPr>
        <p:spPr>
          <a:xfrm>
            <a:off x="838200" y="647700"/>
            <a:ext cx="8504555" cy="1495425"/>
          </a:xfrm>
          <a:prstGeom prst="rect">
            <a:avLst/>
          </a:prstGeom>
          <a:noFill/>
        </p:spPr>
        <p:txBody>
          <a:bodyPr wrap="none" rtlCol="0" anchor="t">
            <a:spAutoFit/>
          </a:bodyPr>
          <a:p>
            <a:pPr marL="12700" marR="2195830">
              <a:lnSpc>
                <a:spcPts val="10950"/>
              </a:lnSpc>
              <a:spcBef>
                <a:spcPts val="1340"/>
              </a:spcBef>
            </a:pPr>
            <a:r>
              <a:rPr lang="en-IN" sz="8800" b="1" spc="530" dirty="0">
                <a:solidFill>
                  <a:srgbClr val="1736B1"/>
                </a:solidFill>
                <a:latin typeface="Trebuchet MS" panose="020B0603020202020204"/>
                <a:cs typeface="Trebuchet MS" panose="020B0603020202020204"/>
                <a:sym typeface="+mn-ea"/>
              </a:rPr>
              <a:t>DEPLOYMENTS</a:t>
            </a:r>
            <a:endParaRPr lang="en-US" sz="8800"/>
          </a:p>
        </p:txBody>
      </p:sp>
      <p:pic>
        <p:nvPicPr>
          <p:cNvPr id="3" name="Picture 2" descr="images"/>
          <p:cNvPicPr>
            <a:picLocks noChangeAspect="1"/>
          </p:cNvPicPr>
          <p:nvPr/>
        </p:nvPicPr>
        <p:blipFill>
          <a:blip r:embed="rId1"/>
          <a:stretch>
            <a:fillRect/>
          </a:stretch>
        </p:blipFill>
        <p:spPr>
          <a:xfrm>
            <a:off x="6248400" y="3441700"/>
            <a:ext cx="2232025" cy="2232025"/>
          </a:xfrm>
          <a:prstGeom prst="rect">
            <a:avLst/>
          </a:prstGeom>
        </p:spPr>
      </p:pic>
      <p:pic>
        <p:nvPicPr>
          <p:cNvPr id="4" name="Picture 3" descr="download (10)"/>
          <p:cNvPicPr>
            <a:picLocks noChangeAspect="1"/>
          </p:cNvPicPr>
          <p:nvPr/>
        </p:nvPicPr>
        <p:blipFill>
          <a:blip r:embed="rId2"/>
          <a:stretch>
            <a:fillRect/>
          </a:stretch>
        </p:blipFill>
        <p:spPr>
          <a:xfrm>
            <a:off x="9829800" y="2552700"/>
            <a:ext cx="4114165" cy="4114165"/>
          </a:xfrm>
          <a:prstGeom prst="rect">
            <a:avLst/>
          </a:prstGeom>
        </p:spPr>
      </p:pic>
      <p:pic>
        <p:nvPicPr>
          <p:cNvPr id="5" name="Picture 4" descr="download (11)"/>
          <p:cNvPicPr>
            <a:picLocks noChangeAspect="1"/>
          </p:cNvPicPr>
          <p:nvPr/>
        </p:nvPicPr>
        <p:blipFill>
          <a:blip r:embed="rId3"/>
          <a:stretch>
            <a:fillRect/>
          </a:stretch>
        </p:blipFill>
        <p:spPr>
          <a:xfrm>
            <a:off x="14706600" y="3390900"/>
            <a:ext cx="2143125" cy="2143125"/>
          </a:xfrm>
          <a:prstGeom prst="rect">
            <a:avLst/>
          </a:prstGeom>
        </p:spPr>
      </p:pic>
      <p:pic>
        <p:nvPicPr>
          <p:cNvPr id="15" name="Picture 14" descr="qrcode"/>
          <p:cNvPicPr>
            <a:picLocks noChangeAspect="1"/>
          </p:cNvPicPr>
          <p:nvPr/>
        </p:nvPicPr>
        <p:blipFill>
          <a:blip r:embed="rId4"/>
          <a:stretch>
            <a:fillRect/>
          </a:stretch>
        </p:blipFill>
        <p:spPr>
          <a:xfrm>
            <a:off x="6324600" y="6515100"/>
            <a:ext cx="2240915" cy="2240915"/>
          </a:xfrm>
          <a:prstGeom prst="rect">
            <a:avLst/>
          </a:prstGeom>
        </p:spPr>
      </p:pic>
      <p:pic>
        <p:nvPicPr>
          <p:cNvPr id="16" name="Content Placeholder 15" descr="network dashboard"/>
          <p:cNvPicPr>
            <a:picLocks noChangeAspect="1"/>
          </p:cNvPicPr>
          <p:nvPr>
            <p:ph sz="half" idx="2"/>
          </p:nvPr>
        </p:nvPicPr>
        <p:blipFill>
          <a:blip r:embed="rId5"/>
          <a:stretch>
            <a:fillRect/>
          </a:stretch>
        </p:blipFill>
        <p:spPr>
          <a:xfrm>
            <a:off x="10768965" y="6520180"/>
            <a:ext cx="2235835" cy="2235835"/>
          </a:xfrm>
          <a:prstGeom prst="rect">
            <a:avLst/>
          </a:prstGeom>
        </p:spPr>
      </p:pic>
      <p:pic>
        <p:nvPicPr>
          <p:cNvPr id="19" name="Picture 18" descr="qrcode (1)"/>
          <p:cNvPicPr>
            <a:picLocks noChangeAspect="1"/>
          </p:cNvPicPr>
          <p:nvPr/>
        </p:nvPicPr>
        <p:blipFill>
          <a:blip r:embed="rId6"/>
          <a:stretch>
            <a:fillRect/>
          </a:stretch>
        </p:blipFill>
        <p:spPr>
          <a:xfrm>
            <a:off x="14706600" y="6591300"/>
            <a:ext cx="2193925" cy="21939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5229" y="3580427"/>
            <a:ext cx="6570345" cy="3063875"/>
          </a:xfrm>
          <a:prstGeom prst="rect">
            <a:avLst/>
          </a:prstGeom>
        </p:spPr>
        <p:txBody>
          <a:bodyPr vert="horz" wrap="square" lIns="0" tIns="12700" rIns="0" bIns="0" rtlCol="0">
            <a:spAutoFit/>
          </a:bodyPr>
          <a:lstStyle/>
          <a:p>
            <a:pPr marL="12700">
              <a:lnSpc>
                <a:spcPct val="100000"/>
              </a:lnSpc>
              <a:spcBef>
                <a:spcPts val="100"/>
              </a:spcBef>
            </a:pPr>
            <a:r>
              <a:rPr sz="7000" spc="-400" dirty="0">
                <a:solidFill>
                  <a:srgbClr val="1736B1"/>
                </a:solidFill>
                <a:latin typeface="Trebuchet MS" panose="020B0603020202020204"/>
                <a:cs typeface="Trebuchet MS" panose="020B0603020202020204"/>
              </a:rPr>
              <a:t>F</a:t>
            </a:r>
            <a:r>
              <a:rPr sz="7000" spc="65" dirty="0">
                <a:solidFill>
                  <a:srgbClr val="1736B1"/>
                </a:solidFill>
                <a:latin typeface="Trebuchet MS" panose="020B0603020202020204"/>
                <a:cs typeface="Trebuchet MS" panose="020B0603020202020204"/>
              </a:rPr>
              <a:t>u</a:t>
            </a:r>
            <a:r>
              <a:rPr sz="7000" spc="-295" dirty="0">
                <a:solidFill>
                  <a:srgbClr val="1736B1"/>
                </a:solidFill>
                <a:latin typeface="Trebuchet MS" panose="020B0603020202020204"/>
                <a:cs typeface="Trebuchet MS" panose="020B0603020202020204"/>
              </a:rPr>
              <a:t>t</a:t>
            </a:r>
            <a:r>
              <a:rPr sz="7000" spc="65" dirty="0">
                <a:solidFill>
                  <a:srgbClr val="1736B1"/>
                </a:solidFill>
                <a:latin typeface="Trebuchet MS" panose="020B0603020202020204"/>
                <a:cs typeface="Trebuchet MS" panose="020B0603020202020204"/>
              </a:rPr>
              <a:t>u</a:t>
            </a:r>
            <a:r>
              <a:rPr sz="7000" spc="-110" dirty="0">
                <a:solidFill>
                  <a:srgbClr val="1736B1"/>
                </a:solidFill>
                <a:latin typeface="Trebuchet MS" panose="020B0603020202020204"/>
                <a:cs typeface="Trebuchet MS" panose="020B0603020202020204"/>
              </a:rPr>
              <a:t>r</a:t>
            </a:r>
            <a:r>
              <a:rPr sz="7000" spc="25" dirty="0">
                <a:solidFill>
                  <a:srgbClr val="1736B1"/>
                </a:solidFill>
                <a:latin typeface="Trebuchet MS" panose="020B0603020202020204"/>
                <a:cs typeface="Trebuchet MS" panose="020B0603020202020204"/>
              </a:rPr>
              <a:t>e</a:t>
            </a:r>
            <a:r>
              <a:rPr sz="7000" spc="-640" dirty="0">
                <a:solidFill>
                  <a:srgbClr val="1736B1"/>
                </a:solidFill>
                <a:latin typeface="Trebuchet MS" panose="020B0603020202020204"/>
                <a:cs typeface="Trebuchet MS" panose="020B0603020202020204"/>
              </a:rPr>
              <a:t> </a:t>
            </a:r>
            <a:r>
              <a:rPr sz="7000" spc="55" dirty="0">
                <a:solidFill>
                  <a:srgbClr val="1736B1"/>
                </a:solidFill>
                <a:latin typeface="Trebuchet MS" panose="020B0603020202020204"/>
                <a:cs typeface="Trebuchet MS" panose="020B0603020202020204"/>
              </a:rPr>
              <a:t>R</a:t>
            </a:r>
            <a:r>
              <a:rPr sz="7000" spc="185" dirty="0">
                <a:solidFill>
                  <a:srgbClr val="1736B1"/>
                </a:solidFill>
                <a:latin typeface="Trebuchet MS" panose="020B0603020202020204"/>
                <a:cs typeface="Trebuchet MS" panose="020B0603020202020204"/>
              </a:rPr>
              <a:t>o</a:t>
            </a:r>
            <a:r>
              <a:rPr sz="7000" spc="-5" dirty="0">
                <a:solidFill>
                  <a:srgbClr val="1736B1"/>
                </a:solidFill>
                <a:latin typeface="Trebuchet MS" panose="020B0603020202020204"/>
                <a:cs typeface="Trebuchet MS" panose="020B0603020202020204"/>
              </a:rPr>
              <a:t>a</a:t>
            </a:r>
            <a:r>
              <a:rPr sz="7000" spc="145" dirty="0">
                <a:solidFill>
                  <a:srgbClr val="1736B1"/>
                </a:solidFill>
                <a:latin typeface="Trebuchet MS" panose="020B0603020202020204"/>
                <a:cs typeface="Trebuchet MS" panose="020B0603020202020204"/>
              </a:rPr>
              <a:t>d</a:t>
            </a:r>
            <a:r>
              <a:rPr sz="7000" spc="-10" dirty="0">
                <a:solidFill>
                  <a:srgbClr val="1736B1"/>
                </a:solidFill>
                <a:latin typeface="Trebuchet MS" panose="020B0603020202020204"/>
                <a:cs typeface="Trebuchet MS" panose="020B0603020202020204"/>
              </a:rPr>
              <a:t>m</a:t>
            </a:r>
            <a:r>
              <a:rPr sz="7000" spc="-5" dirty="0">
                <a:solidFill>
                  <a:srgbClr val="1736B1"/>
                </a:solidFill>
                <a:latin typeface="Trebuchet MS" panose="020B0603020202020204"/>
                <a:cs typeface="Trebuchet MS" panose="020B0603020202020204"/>
              </a:rPr>
              <a:t>a</a:t>
            </a:r>
            <a:r>
              <a:rPr sz="7000" spc="270" dirty="0">
                <a:solidFill>
                  <a:srgbClr val="1736B1"/>
                </a:solidFill>
                <a:latin typeface="Trebuchet MS" panose="020B0603020202020204"/>
                <a:cs typeface="Trebuchet MS" panose="020B0603020202020204"/>
              </a:rPr>
              <a:t>p</a:t>
            </a:r>
            <a:endParaRPr sz="7000">
              <a:latin typeface="Trebuchet MS" panose="020B0603020202020204"/>
              <a:cs typeface="Trebuchet MS" panose="020B0603020202020204"/>
            </a:endParaRPr>
          </a:p>
          <a:p>
            <a:pPr marL="12700" marR="5080" algn="l">
              <a:lnSpc>
                <a:spcPct val="117000"/>
              </a:lnSpc>
              <a:spcBef>
                <a:spcPts val="2765"/>
              </a:spcBef>
            </a:pPr>
            <a:r>
              <a:rPr sz="3000" spc="140" dirty="0">
                <a:latin typeface="Times New Roman" panose="02020603050405020304" charset="0"/>
                <a:cs typeface="Times New Roman" panose="02020603050405020304" charset="0"/>
              </a:rPr>
              <a:t>What</a:t>
            </a:r>
            <a:r>
              <a:rPr sz="3000" spc="-190" dirty="0">
                <a:latin typeface="Times New Roman" panose="02020603050405020304" charset="0"/>
                <a:cs typeface="Times New Roman" panose="02020603050405020304" charset="0"/>
              </a:rPr>
              <a:t> </a:t>
            </a:r>
            <a:r>
              <a:rPr sz="3000" spc="65" dirty="0">
                <a:latin typeface="Times New Roman" panose="02020603050405020304" charset="0"/>
                <a:cs typeface="Times New Roman" panose="02020603050405020304" charset="0"/>
              </a:rPr>
              <a:t>are</a:t>
            </a:r>
            <a:r>
              <a:rPr sz="3000" spc="-190" dirty="0">
                <a:latin typeface="Times New Roman" panose="02020603050405020304" charset="0"/>
                <a:cs typeface="Times New Roman" panose="02020603050405020304" charset="0"/>
              </a:rPr>
              <a:t> </a:t>
            </a:r>
            <a:r>
              <a:rPr sz="3000" spc="75" dirty="0">
                <a:latin typeface="Times New Roman" panose="02020603050405020304" charset="0"/>
                <a:cs typeface="Times New Roman" panose="02020603050405020304" charset="0"/>
              </a:rPr>
              <a:t>your</a:t>
            </a:r>
            <a:r>
              <a:rPr sz="3000" spc="-185" dirty="0">
                <a:latin typeface="Times New Roman" panose="02020603050405020304" charset="0"/>
                <a:cs typeface="Times New Roman" panose="02020603050405020304" charset="0"/>
              </a:rPr>
              <a:t> </a:t>
            </a:r>
            <a:r>
              <a:rPr sz="3000" spc="95" dirty="0">
                <a:latin typeface="Times New Roman" panose="02020603050405020304" charset="0"/>
                <a:cs typeface="Times New Roman" panose="02020603050405020304" charset="0"/>
              </a:rPr>
              <a:t>next</a:t>
            </a:r>
            <a:r>
              <a:rPr sz="3000" spc="-190" dirty="0">
                <a:latin typeface="Times New Roman" panose="02020603050405020304" charset="0"/>
                <a:cs typeface="Times New Roman" panose="02020603050405020304" charset="0"/>
              </a:rPr>
              <a:t> </a:t>
            </a:r>
            <a:r>
              <a:rPr sz="3000" spc="175" dirty="0">
                <a:latin typeface="Times New Roman" panose="02020603050405020304" charset="0"/>
                <a:cs typeface="Times New Roman" panose="02020603050405020304" charset="0"/>
              </a:rPr>
              <a:t>steps</a:t>
            </a:r>
            <a:r>
              <a:rPr sz="3000" spc="-185" dirty="0">
                <a:latin typeface="Times New Roman" panose="02020603050405020304" charset="0"/>
                <a:cs typeface="Times New Roman" panose="02020603050405020304" charset="0"/>
              </a:rPr>
              <a:t> </a:t>
            </a:r>
            <a:r>
              <a:rPr sz="3000" spc="114" dirty="0">
                <a:latin typeface="Times New Roman" panose="02020603050405020304" charset="0"/>
                <a:cs typeface="Times New Roman" panose="02020603050405020304" charset="0"/>
              </a:rPr>
              <a:t>and</a:t>
            </a:r>
            <a:r>
              <a:rPr sz="3000" spc="-190" dirty="0">
                <a:latin typeface="Times New Roman" panose="02020603050405020304" charset="0"/>
                <a:cs typeface="Times New Roman" panose="02020603050405020304" charset="0"/>
              </a:rPr>
              <a:t> </a:t>
            </a:r>
            <a:r>
              <a:rPr sz="3000" spc="229" dirty="0">
                <a:latin typeface="Times New Roman" panose="02020603050405020304" charset="0"/>
                <a:cs typeface="Times New Roman" panose="02020603050405020304" charset="0"/>
              </a:rPr>
              <a:t>goals? </a:t>
            </a:r>
            <a:r>
              <a:rPr sz="3000" spc="-890" dirty="0">
                <a:latin typeface="Times New Roman" panose="02020603050405020304" charset="0"/>
                <a:cs typeface="Times New Roman" panose="02020603050405020304" charset="0"/>
              </a:rPr>
              <a:t> </a:t>
            </a:r>
            <a:r>
              <a:rPr sz="3000" spc="185" dirty="0">
                <a:latin typeface="Times New Roman" panose="02020603050405020304" charset="0"/>
                <a:cs typeface="Times New Roman" panose="02020603050405020304" charset="0"/>
              </a:rPr>
              <a:t>How</a:t>
            </a:r>
            <a:r>
              <a:rPr sz="3000" spc="-190" dirty="0">
                <a:latin typeface="Times New Roman" panose="02020603050405020304" charset="0"/>
                <a:cs typeface="Times New Roman" panose="02020603050405020304" charset="0"/>
              </a:rPr>
              <a:t> </a:t>
            </a:r>
            <a:r>
              <a:rPr sz="3000" spc="110" dirty="0">
                <a:latin typeface="Times New Roman" panose="02020603050405020304" charset="0"/>
                <a:cs typeface="Times New Roman" panose="02020603050405020304" charset="0"/>
              </a:rPr>
              <a:t>much</a:t>
            </a:r>
            <a:r>
              <a:rPr sz="3000" spc="-185" dirty="0">
                <a:latin typeface="Times New Roman" panose="02020603050405020304" charset="0"/>
                <a:cs typeface="Times New Roman" panose="02020603050405020304" charset="0"/>
              </a:rPr>
              <a:t> </a:t>
            </a:r>
            <a:r>
              <a:rPr sz="3000" spc="110" dirty="0">
                <a:latin typeface="Times New Roman" panose="02020603050405020304" charset="0"/>
                <a:cs typeface="Times New Roman" panose="02020603050405020304" charset="0"/>
              </a:rPr>
              <a:t>support</a:t>
            </a:r>
            <a:r>
              <a:rPr sz="3000" spc="-185" dirty="0">
                <a:latin typeface="Times New Roman" panose="02020603050405020304" charset="0"/>
                <a:cs typeface="Times New Roman" panose="02020603050405020304" charset="0"/>
              </a:rPr>
              <a:t> </a:t>
            </a:r>
            <a:r>
              <a:rPr sz="3000" spc="100" dirty="0">
                <a:latin typeface="Times New Roman" panose="02020603050405020304" charset="0"/>
                <a:cs typeface="Times New Roman" panose="02020603050405020304" charset="0"/>
              </a:rPr>
              <a:t>do</a:t>
            </a:r>
            <a:r>
              <a:rPr sz="3000" spc="-190" dirty="0">
                <a:latin typeface="Times New Roman" panose="02020603050405020304" charset="0"/>
                <a:cs typeface="Times New Roman" panose="02020603050405020304" charset="0"/>
              </a:rPr>
              <a:t> </a:t>
            </a:r>
            <a:r>
              <a:rPr sz="3000" spc="100" dirty="0">
                <a:latin typeface="Times New Roman" panose="02020603050405020304" charset="0"/>
                <a:cs typeface="Times New Roman" panose="02020603050405020304" charset="0"/>
              </a:rPr>
              <a:t>you</a:t>
            </a:r>
            <a:r>
              <a:rPr sz="3000" spc="-185" dirty="0">
                <a:latin typeface="Times New Roman" panose="02020603050405020304" charset="0"/>
                <a:cs typeface="Times New Roman" panose="02020603050405020304" charset="0"/>
              </a:rPr>
              <a:t> </a:t>
            </a:r>
            <a:r>
              <a:rPr sz="3000" spc="85" dirty="0">
                <a:latin typeface="Times New Roman" panose="02020603050405020304" charset="0"/>
                <a:cs typeface="Times New Roman" panose="02020603050405020304" charset="0"/>
              </a:rPr>
              <a:t>need</a:t>
            </a:r>
            <a:r>
              <a:rPr sz="3000" spc="-185" dirty="0">
                <a:latin typeface="Times New Roman" panose="02020603050405020304" charset="0"/>
                <a:cs typeface="Times New Roman" panose="02020603050405020304" charset="0"/>
              </a:rPr>
              <a:t> </a:t>
            </a:r>
            <a:r>
              <a:rPr sz="3000" spc="80" dirty="0">
                <a:latin typeface="Times New Roman" panose="02020603050405020304" charset="0"/>
                <a:cs typeface="Times New Roman" panose="02020603050405020304" charset="0"/>
              </a:rPr>
              <a:t>from </a:t>
            </a:r>
            <a:r>
              <a:rPr sz="3000" spc="-894" dirty="0">
                <a:latin typeface="Times New Roman" panose="02020603050405020304" charset="0"/>
                <a:cs typeface="Times New Roman" panose="02020603050405020304" charset="0"/>
              </a:rPr>
              <a:t> </a:t>
            </a:r>
            <a:r>
              <a:rPr sz="3000" spc="60" dirty="0">
                <a:latin typeface="Times New Roman" panose="02020603050405020304" charset="0"/>
                <a:cs typeface="Times New Roman" panose="02020603050405020304" charset="0"/>
              </a:rPr>
              <a:t>investors,</a:t>
            </a:r>
            <a:r>
              <a:rPr sz="3000" spc="-190" dirty="0">
                <a:latin typeface="Times New Roman" panose="02020603050405020304" charset="0"/>
                <a:cs typeface="Times New Roman" panose="02020603050405020304" charset="0"/>
              </a:rPr>
              <a:t> </a:t>
            </a:r>
            <a:r>
              <a:rPr sz="3000" spc="114" dirty="0">
                <a:latin typeface="Times New Roman" panose="02020603050405020304" charset="0"/>
                <a:cs typeface="Times New Roman" panose="02020603050405020304" charset="0"/>
              </a:rPr>
              <a:t>and</a:t>
            </a:r>
            <a:r>
              <a:rPr sz="3000" spc="-190" dirty="0">
                <a:latin typeface="Times New Roman" panose="02020603050405020304" charset="0"/>
                <a:cs typeface="Times New Roman" panose="02020603050405020304" charset="0"/>
              </a:rPr>
              <a:t> </a:t>
            </a:r>
            <a:r>
              <a:rPr sz="3000" spc="95" dirty="0">
                <a:latin typeface="Times New Roman" panose="02020603050405020304" charset="0"/>
                <a:cs typeface="Times New Roman" panose="02020603050405020304" charset="0"/>
              </a:rPr>
              <a:t>what</a:t>
            </a:r>
            <a:r>
              <a:rPr sz="3000" spc="-190" dirty="0">
                <a:latin typeface="Times New Roman" panose="02020603050405020304" charset="0"/>
                <a:cs typeface="Times New Roman" panose="02020603050405020304" charset="0"/>
              </a:rPr>
              <a:t> </a:t>
            </a:r>
            <a:r>
              <a:rPr sz="3000" spc="25" dirty="0">
                <a:latin typeface="Times New Roman" panose="02020603050405020304" charset="0"/>
                <a:cs typeface="Times New Roman" panose="02020603050405020304" charset="0"/>
              </a:rPr>
              <a:t>will</a:t>
            </a:r>
            <a:r>
              <a:rPr sz="3000" spc="-185" dirty="0">
                <a:latin typeface="Times New Roman" panose="02020603050405020304" charset="0"/>
                <a:cs typeface="Times New Roman" panose="02020603050405020304" charset="0"/>
              </a:rPr>
              <a:t> </a:t>
            </a:r>
            <a:r>
              <a:rPr sz="3000" spc="-20" dirty="0">
                <a:latin typeface="Times New Roman" panose="02020603050405020304" charset="0"/>
                <a:cs typeface="Times New Roman" panose="02020603050405020304" charset="0"/>
              </a:rPr>
              <a:t>it</a:t>
            </a:r>
            <a:r>
              <a:rPr sz="3000" spc="-190" dirty="0">
                <a:latin typeface="Times New Roman" panose="02020603050405020304" charset="0"/>
                <a:cs typeface="Times New Roman" panose="02020603050405020304" charset="0"/>
              </a:rPr>
              <a:t> </a:t>
            </a:r>
            <a:r>
              <a:rPr sz="3000" spc="150" dirty="0">
                <a:latin typeface="Times New Roman" panose="02020603050405020304" charset="0"/>
                <a:cs typeface="Times New Roman" panose="02020603050405020304" charset="0"/>
              </a:rPr>
              <a:t>get</a:t>
            </a:r>
            <a:r>
              <a:rPr sz="3000" spc="-190" dirty="0">
                <a:latin typeface="Times New Roman" panose="02020603050405020304" charset="0"/>
                <a:cs typeface="Times New Roman" panose="02020603050405020304" charset="0"/>
              </a:rPr>
              <a:t> </a:t>
            </a:r>
            <a:r>
              <a:rPr sz="3000" spc="190" dirty="0">
                <a:latin typeface="Times New Roman" panose="02020603050405020304" charset="0"/>
                <a:cs typeface="Times New Roman" panose="02020603050405020304" charset="0"/>
              </a:rPr>
              <a:t>you?</a:t>
            </a:r>
            <a:endParaRPr sz="3000">
              <a:latin typeface="Times New Roman" panose="02020603050405020304" charset="0"/>
              <a:cs typeface="Times New Roman" panose="02020603050405020304" charset="0"/>
            </a:endParaRPr>
          </a:p>
        </p:txBody>
      </p:sp>
      <p:sp>
        <p:nvSpPr>
          <p:cNvPr id="3" name="object 3"/>
          <p:cNvSpPr txBox="1">
            <a:spLocks noGrp="1"/>
          </p:cNvSpPr>
          <p:nvPr>
            <p:ph type="title"/>
          </p:nvPr>
        </p:nvSpPr>
        <p:spPr>
          <a:xfrm>
            <a:off x="2709257" y="1583726"/>
            <a:ext cx="12869485" cy="1623695"/>
          </a:xfrm>
          <a:prstGeom prst="rect">
            <a:avLst/>
          </a:prstGeom>
        </p:spPr>
        <p:txBody>
          <a:bodyPr vert="horz" wrap="square" lIns="0" tIns="155575" rIns="0" bIns="0" rtlCol="0">
            <a:spAutoFit/>
          </a:bodyPr>
          <a:lstStyle/>
          <a:p>
            <a:pPr marL="9351010">
              <a:lnSpc>
                <a:spcPct val="100000"/>
              </a:lnSpc>
              <a:spcBef>
                <a:spcPts val="1225"/>
              </a:spcBef>
            </a:pPr>
            <a:r>
              <a:rPr spc="125" dirty="0"/>
              <a:t>Step</a:t>
            </a:r>
            <a:r>
              <a:rPr spc="-90" dirty="0"/>
              <a:t> </a:t>
            </a:r>
            <a:r>
              <a:rPr spc="-400" dirty="0"/>
              <a:t>1</a:t>
            </a:r>
            <a:endParaRPr spc="-400" dirty="0"/>
          </a:p>
          <a:p>
            <a:pPr marL="9335770" marR="5080">
              <a:lnSpc>
                <a:spcPct val="115000"/>
              </a:lnSpc>
              <a:spcBef>
                <a:spcPts val="350"/>
              </a:spcBef>
            </a:pPr>
            <a:r>
              <a:rPr sz="2500" b="0" spc="90" dirty="0">
                <a:solidFill>
                  <a:srgbClr val="000000"/>
                </a:solidFill>
                <a:latin typeface="Times New Roman" panose="02020603050405020304" charset="0"/>
                <a:cs typeface="Times New Roman" panose="02020603050405020304" charset="0"/>
              </a:rPr>
              <a:t>Increased</a:t>
            </a:r>
            <a:r>
              <a:rPr sz="2500" b="0" spc="-175" dirty="0">
                <a:solidFill>
                  <a:srgbClr val="000000"/>
                </a:solidFill>
                <a:latin typeface="Times New Roman" panose="02020603050405020304" charset="0"/>
                <a:cs typeface="Times New Roman" panose="02020603050405020304" charset="0"/>
              </a:rPr>
              <a:t> </a:t>
            </a:r>
            <a:r>
              <a:rPr sz="2500" b="0" spc="150" dirty="0">
                <a:solidFill>
                  <a:srgbClr val="000000"/>
                </a:solidFill>
                <a:latin typeface="Times New Roman" panose="02020603050405020304" charset="0"/>
                <a:cs typeface="Times New Roman" panose="02020603050405020304" charset="0"/>
              </a:rPr>
              <a:t>Use</a:t>
            </a:r>
            <a:r>
              <a:rPr sz="2500" b="0" spc="-170" dirty="0">
                <a:solidFill>
                  <a:srgbClr val="000000"/>
                </a:solidFill>
                <a:latin typeface="Times New Roman" panose="02020603050405020304" charset="0"/>
                <a:cs typeface="Times New Roman" panose="02020603050405020304" charset="0"/>
              </a:rPr>
              <a:t> </a:t>
            </a:r>
            <a:r>
              <a:rPr sz="2500" b="0" spc="80" dirty="0">
                <a:solidFill>
                  <a:srgbClr val="000000"/>
                </a:solidFill>
                <a:latin typeface="Times New Roman" panose="02020603050405020304" charset="0"/>
                <a:cs typeface="Times New Roman" panose="02020603050405020304" charset="0"/>
              </a:rPr>
              <a:t>of</a:t>
            </a:r>
            <a:r>
              <a:rPr sz="2500" b="0" spc="-170" dirty="0">
                <a:solidFill>
                  <a:srgbClr val="000000"/>
                </a:solidFill>
                <a:latin typeface="Times New Roman" panose="02020603050405020304" charset="0"/>
                <a:cs typeface="Times New Roman" panose="02020603050405020304" charset="0"/>
              </a:rPr>
              <a:t> </a:t>
            </a:r>
            <a:r>
              <a:rPr sz="2500" b="0" spc="160" dirty="0">
                <a:solidFill>
                  <a:srgbClr val="000000"/>
                </a:solidFill>
                <a:latin typeface="Times New Roman" panose="02020603050405020304" charset="0"/>
                <a:cs typeface="Times New Roman" panose="02020603050405020304" charset="0"/>
              </a:rPr>
              <a:t>AI</a:t>
            </a:r>
            <a:r>
              <a:rPr sz="2500" b="0" spc="-170" dirty="0">
                <a:solidFill>
                  <a:srgbClr val="000000"/>
                </a:solidFill>
                <a:latin typeface="Times New Roman" panose="02020603050405020304" charset="0"/>
                <a:cs typeface="Times New Roman" panose="02020603050405020304" charset="0"/>
              </a:rPr>
              <a:t> </a:t>
            </a:r>
            <a:r>
              <a:rPr sz="2500" b="0" spc="95" dirty="0">
                <a:solidFill>
                  <a:srgbClr val="000000"/>
                </a:solidFill>
                <a:latin typeface="Times New Roman" panose="02020603050405020304" charset="0"/>
                <a:cs typeface="Times New Roman" panose="02020603050405020304" charset="0"/>
              </a:rPr>
              <a:t>and </a:t>
            </a:r>
            <a:r>
              <a:rPr sz="2500" b="0" spc="-740" dirty="0">
                <a:solidFill>
                  <a:srgbClr val="000000"/>
                </a:solidFill>
                <a:latin typeface="Times New Roman" panose="02020603050405020304" charset="0"/>
                <a:cs typeface="Times New Roman" panose="02020603050405020304" charset="0"/>
              </a:rPr>
              <a:t> </a:t>
            </a:r>
            <a:r>
              <a:rPr sz="2500" b="0" spc="120" dirty="0">
                <a:solidFill>
                  <a:srgbClr val="000000"/>
                </a:solidFill>
                <a:latin typeface="Times New Roman" panose="02020603050405020304" charset="0"/>
                <a:cs typeface="Times New Roman" panose="02020603050405020304" charset="0"/>
              </a:rPr>
              <a:t>Machine</a:t>
            </a:r>
            <a:r>
              <a:rPr sz="2500" b="0" spc="-165" dirty="0">
                <a:solidFill>
                  <a:srgbClr val="000000"/>
                </a:solidFill>
                <a:latin typeface="Times New Roman" panose="02020603050405020304" charset="0"/>
                <a:cs typeface="Times New Roman" panose="02020603050405020304" charset="0"/>
              </a:rPr>
              <a:t> </a:t>
            </a:r>
            <a:r>
              <a:rPr sz="2500" b="0" spc="95" dirty="0">
                <a:solidFill>
                  <a:srgbClr val="000000"/>
                </a:solidFill>
                <a:latin typeface="Times New Roman" panose="02020603050405020304" charset="0"/>
                <a:cs typeface="Times New Roman" panose="02020603050405020304" charset="0"/>
              </a:rPr>
              <a:t>Learning</a:t>
            </a:r>
            <a:endParaRPr sz="2500">
              <a:latin typeface="Times New Roman" panose="02020603050405020304" charset="0"/>
              <a:cs typeface="Times New Roman" panose="02020603050405020304" charset="0"/>
            </a:endParaRPr>
          </a:p>
        </p:txBody>
      </p:sp>
      <p:sp>
        <p:nvSpPr>
          <p:cNvPr id="4" name="object 4"/>
          <p:cNvSpPr txBox="1"/>
          <p:nvPr/>
        </p:nvSpPr>
        <p:spPr>
          <a:xfrm>
            <a:off x="12032902" y="3509167"/>
            <a:ext cx="3483610" cy="5544185"/>
          </a:xfrm>
          <a:prstGeom prst="rect">
            <a:avLst/>
          </a:prstGeom>
        </p:spPr>
        <p:txBody>
          <a:bodyPr vert="horz" wrap="square" lIns="0" tIns="155575" rIns="0" bIns="0" rtlCol="0">
            <a:spAutoFit/>
          </a:bodyPr>
          <a:lstStyle/>
          <a:p>
            <a:pPr marL="27305">
              <a:lnSpc>
                <a:spcPct val="100000"/>
              </a:lnSpc>
              <a:spcBef>
                <a:spcPts val="1225"/>
              </a:spcBef>
            </a:pPr>
            <a:r>
              <a:rPr sz="3500" b="1" spc="125" dirty="0">
                <a:solidFill>
                  <a:srgbClr val="1736B1"/>
                </a:solidFill>
                <a:latin typeface="Trebuchet MS" panose="020B0603020202020204"/>
                <a:cs typeface="Trebuchet MS" panose="020B0603020202020204"/>
              </a:rPr>
              <a:t>Step</a:t>
            </a:r>
            <a:r>
              <a:rPr sz="3500" b="1" spc="-90" dirty="0">
                <a:solidFill>
                  <a:srgbClr val="1736B1"/>
                </a:solidFill>
                <a:latin typeface="Trebuchet MS" panose="020B0603020202020204"/>
                <a:cs typeface="Trebuchet MS" panose="020B0603020202020204"/>
              </a:rPr>
              <a:t> </a:t>
            </a:r>
            <a:r>
              <a:rPr sz="3500" b="1" spc="-225" dirty="0">
                <a:solidFill>
                  <a:srgbClr val="1736B1"/>
                </a:solidFill>
                <a:latin typeface="Trebuchet MS" panose="020B0603020202020204"/>
                <a:cs typeface="Trebuchet MS" panose="020B0603020202020204"/>
              </a:rPr>
              <a:t>2</a:t>
            </a:r>
            <a:endParaRPr sz="3500">
              <a:latin typeface="Trebuchet MS" panose="020B0603020202020204"/>
              <a:cs typeface="Trebuchet MS" panose="020B0603020202020204"/>
            </a:endParaRPr>
          </a:p>
          <a:p>
            <a:pPr marL="12700" marR="5080">
              <a:lnSpc>
                <a:spcPct val="115000"/>
              </a:lnSpc>
              <a:spcBef>
                <a:spcPts val="350"/>
              </a:spcBef>
            </a:pPr>
            <a:r>
              <a:rPr sz="2500" spc="65" dirty="0">
                <a:latin typeface="Times New Roman" panose="02020603050405020304" charset="0"/>
                <a:cs typeface="Times New Roman" panose="02020603050405020304" charset="0"/>
              </a:rPr>
              <a:t>Integration</a:t>
            </a:r>
            <a:r>
              <a:rPr sz="2500" spc="-180" dirty="0">
                <a:latin typeface="Times New Roman" panose="02020603050405020304" charset="0"/>
                <a:cs typeface="Times New Roman" panose="02020603050405020304" charset="0"/>
              </a:rPr>
              <a:t> </a:t>
            </a:r>
            <a:r>
              <a:rPr sz="2500" spc="40" dirty="0">
                <a:latin typeface="Times New Roman" panose="02020603050405020304" charset="0"/>
                <a:cs typeface="Times New Roman" panose="02020603050405020304" charset="0"/>
              </a:rPr>
              <a:t>with</a:t>
            </a:r>
            <a:r>
              <a:rPr sz="2500" spc="-180" dirty="0">
                <a:latin typeface="Times New Roman" panose="02020603050405020304" charset="0"/>
                <a:cs typeface="Times New Roman" panose="02020603050405020304" charset="0"/>
              </a:rPr>
              <a:t> </a:t>
            </a:r>
            <a:r>
              <a:rPr sz="2500" spc="85" dirty="0">
                <a:latin typeface="Times New Roman" panose="02020603050405020304" charset="0"/>
                <a:cs typeface="Times New Roman" panose="02020603050405020304" charset="0"/>
              </a:rPr>
              <a:t>Cloud- </a:t>
            </a:r>
            <a:r>
              <a:rPr sz="2500" spc="-735" dirty="0">
                <a:latin typeface="Times New Roman" panose="02020603050405020304" charset="0"/>
                <a:cs typeface="Times New Roman" panose="02020603050405020304" charset="0"/>
              </a:rPr>
              <a:t> </a:t>
            </a:r>
            <a:r>
              <a:rPr sz="2500" spc="160" dirty="0">
                <a:latin typeface="Times New Roman" panose="02020603050405020304" charset="0"/>
                <a:cs typeface="Times New Roman" panose="02020603050405020304" charset="0"/>
              </a:rPr>
              <a:t>Based</a:t>
            </a:r>
            <a:r>
              <a:rPr sz="2500" spc="-160" dirty="0">
                <a:latin typeface="Times New Roman" panose="02020603050405020304" charset="0"/>
                <a:cs typeface="Times New Roman" panose="02020603050405020304" charset="0"/>
              </a:rPr>
              <a:t> </a:t>
            </a:r>
            <a:r>
              <a:rPr sz="2500" spc="100" dirty="0">
                <a:latin typeface="Times New Roman" panose="02020603050405020304" charset="0"/>
                <a:cs typeface="Times New Roman" panose="02020603050405020304" charset="0"/>
              </a:rPr>
              <a:t>Security</a:t>
            </a:r>
            <a:endParaRPr sz="2500">
              <a:latin typeface="Times New Roman" panose="02020603050405020304" charset="0"/>
              <a:cs typeface="Times New Roman" panose="02020603050405020304" charset="0"/>
            </a:endParaRPr>
          </a:p>
          <a:p>
            <a:pPr>
              <a:lnSpc>
                <a:spcPct val="100000"/>
              </a:lnSpc>
              <a:spcBef>
                <a:spcPts val="50"/>
              </a:spcBef>
            </a:pPr>
            <a:endParaRPr sz="3150">
              <a:latin typeface="Trebuchet MS" panose="020B0603020202020204"/>
              <a:cs typeface="Trebuchet MS" panose="020B0603020202020204"/>
            </a:endParaRPr>
          </a:p>
          <a:p>
            <a:pPr marL="26670">
              <a:lnSpc>
                <a:spcPct val="100000"/>
              </a:lnSpc>
            </a:pPr>
            <a:r>
              <a:rPr sz="3500" b="1" spc="125" dirty="0">
                <a:solidFill>
                  <a:srgbClr val="1736B1"/>
                </a:solidFill>
                <a:latin typeface="Trebuchet MS" panose="020B0603020202020204"/>
                <a:cs typeface="Trebuchet MS" panose="020B0603020202020204"/>
              </a:rPr>
              <a:t>Step</a:t>
            </a:r>
            <a:r>
              <a:rPr sz="3500" b="1" spc="-90" dirty="0">
                <a:solidFill>
                  <a:srgbClr val="1736B1"/>
                </a:solidFill>
                <a:latin typeface="Trebuchet MS" panose="020B0603020202020204"/>
                <a:cs typeface="Trebuchet MS" panose="020B0603020202020204"/>
              </a:rPr>
              <a:t> </a:t>
            </a:r>
            <a:r>
              <a:rPr sz="3500" b="1" spc="-210" dirty="0">
                <a:solidFill>
                  <a:srgbClr val="1736B1"/>
                </a:solidFill>
                <a:latin typeface="Trebuchet MS" panose="020B0603020202020204"/>
                <a:cs typeface="Trebuchet MS" panose="020B0603020202020204"/>
              </a:rPr>
              <a:t>3</a:t>
            </a:r>
            <a:endParaRPr sz="3500">
              <a:latin typeface="Trebuchet MS" panose="020B0603020202020204"/>
              <a:cs typeface="Trebuchet MS" panose="020B0603020202020204"/>
            </a:endParaRPr>
          </a:p>
          <a:p>
            <a:pPr marL="12700" marR="995045">
              <a:lnSpc>
                <a:spcPct val="115000"/>
              </a:lnSpc>
              <a:spcBef>
                <a:spcPts val="355"/>
              </a:spcBef>
            </a:pPr>
            <a:r>
              <a:rPr sz="2500" spc="114" dirty="0">
                <a:latin typeface="Times New Roman" panose="02020603050405020304" charset="0"/>
                <a:cs typeface="Times New Roman" panose="02020603050405020304" charset="0"/>
              </a:rPr>
              <a:t>Expansion</a:t>
            </a:r>
            <a:r>
              <a:rPr sz="2500" spc="-185" dirty="0">
                <a:latin typeface="Times New Roman" panose="02020603050405020304" charset="0"/>
                <a:cs typeface="Times New Roman" panose="02020603050405020304" charset="0"/>
              </a:rPr>
              <a:t> </a:t>
            </a:r>
            <a:r>
              <a:rPr sz="2500" spc="80" dirty="0">
                <a:latin typeface="Times New Roman" panose="02020603050405020304" charset="0"/>
                <a:cs typeface="Times New Roman" panose="02020603050405020304" charset="0"/>
              </a:rPr>
              <a:t>of</a:t>
            </a:r>
            <a:r>
              <a:rPr sz="2500" spc="-185" dirty="0">
                <a:latin typeface="Times New Roman" panose="02020603050405020304" charset="0"/>
                <a:cs typeface="Times New Roman" panose="02020603050405020304" charset="0"/>
              </a:rPr>
              <a:t> </a:t>
            </a:r>
            <a:r>
              <a:rPr sz="2500" spc="40" dirty="0">
                <a:latin typeface="Times New Roman" panose="02020603050405020304" charset="0"/>
                <a:cs typeface="Times New Roman" panose="02020603050405020304" charset="0"/>
              </a:rPr>
              <a:t>IoT </a:t>
            </a:r>
            <a:r>
              <a:rPr sz="2500" spc="-740" dirty="0">
                <a:latin typeface="Times New Roman" panose="02020603050405020304" charset="0"/>
                <a:cs typeface="Times New Roman" panose="02020603050405020304" charset="0"/>
              </a:rPr>
              <a:t> </a:t>
            </a:r>
            <a:r>
              <a:rPr sz="2500" spc="100" dirty="0">
                <a:latin typeface="Times New Roman" panose="02020603050405020304" charset="0"/>
                <a:cs typeface="Times New Roman" panose="02020603050405020304" charset="0"/>
              </a:rPr>
              <a:t>Security</a:t>
            </a:r>
            <a:endParaRPr sz="2500">
              <a:latin typeface="Times New Roman" panose="02020603050405020304" charset="0"/>
              <a:cs typeface="Times New Roman" panose="02020603050405020304" charset="0"/>
            </a:endParaRPr>
          </a:p>
          <a:p>
            <a:pPr>
              <a:lnSpc>
                <a:spcPct val="100000"/>
              </a:lnSpc>
              <a:spcBef>
                <a:spcPts val="50"/>
              </a:spcBef>
            </a:pPr>
            <a:endParaRPr sz="3150">
              <a:latin typeface="Trebuchet MS" panose="020B0603020202020204"/>
              <a:cs typeface="Trebuchet MS" panose="020B0603020202020204"/>
            </a:endParaRPr>
          </a:p>
          <a:p>
            <a:pPr marL="26670">
              <a:lnSpc>
                <a:spcPct val="100000"/>
              </a:lnSpc>
            </a:pPr>
            <a:r>
              <a:rPr sz="3500" b="1" spc="125" dirty="0">
                <a:solidFill>
                  <a:srgbClr val="1736B1"/>
                </a:solidFill>
                <a:latin typeface="Trebuchet MS" panose="020B0603020202020204"/>
                <a:cs typeface="Trebuchet MS" panose="020B0603020202020204"/>
              </a:rPr>
              <a:t>Step</a:t>
            </a:r>
            <a:r>
              <a:rPr sz="3500" b="1" spc="-90" dirty="0">
                <a:solidFill>
                  <a:srgbClr val="1736B1"/>
                </a:solidFill>
                <a:latin typeface="Trebuchet MS" panose="020B0603020202020204"/>
                <a:cs typeface="Trebuchet MS" panose="020B0603020202020204"/>
              </a:rPr>
              <a:t> </a:t>
            </a:r>
            <a:r>
              <a:rPr sz="3500" b="1" spc="-40" dirty="0">
                <a:solidFill>
                  <a:srgbClr val="1736B1"/>
                </a:solidFill>
                <a:latin typeface="Trebuchet MS" panose="020B0603020202020204"/>
                <a:cs typeface="Trebuchet MS" panose="020B0603020202020204"/>
              </a:rPr>
              <a:t>4</a:t>
            </a:r>
            <a:endParaRPr sz="3500">
              <a:latin typeface="Trebuchet MS" panose="020B0603020202020204"/>
              <a:cs typeface="Trebuchet MS" panose="020B0603020202020204"/>
            </a:endParaRPr>
          </a:p>
          <a:p>
            <a:pPr marL="12700" marR="436245">
              <a:lnSpc>
                <a:spcPct val="115000"/>
              </a:lnSpc>
              <a:spcBef>
                <a:spcPts val="355"/>
              </a:spcBef>
            </a:pPr>
            <a:r>
              <a:rPr lang="en-IN" sz="2500" spc="60" dirty="0">
                <a:latin typeface="Times New Roman" panose="02020603050405020304" charset="0"/>
                <a:cs typeface="Times New Roman" panose="02020603050405020304" charset="0"/>
              </a:rPr>
              <a:t>Embeded AR functionality </a:t>
            </a:r>
            <a:endParaRPr lang="en-IN" sz="2500">
              <a:latin typeface="Times New Roman" panose="02020603050405020304" charset="0"/>
              <a:cs typeface="Times New Roman" panose="02020603050405020304" charset="0"/>
            </a:endParaRPr>
          </a:p>
        </p:txBody>
      </p:sp>
      <p:sp>
        <p:nvSpPr>
          <p:cNvPr id="5" name="object 5"/>
          <p:cNvSpPr/>
          <p:nvPr/>
        </p:nvSpPr>
        <p:spPr>
          <a:xfrm>
            <a:off x="10705681" y="1871811"/>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2" name="object 12"/>
          <p:cNvSpPr/>
          <p:nvPr/>
        </p:nvSpPr>
        <p:spPr>
          <a:xfrm>
            <a:off x="10705681" y="3797248"/>
            <a:ext cx="442595" cy="38354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lstStyle/>
          <a:p/>
        </p:txBody>
      </p:sp>
      <p:sp>
        <p:nvSpPr>
          <p:cNvPr id="13" name="object 13"/>
          <p:cNvSpPr/>
          <p:nvPr/>
        </p:nvSpPr>
        <p:spPr>
          <a:xfrm>
            <a:off x="10705681" y="5722688"/>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4" name="object 14"/>
          <p:cNvSpPr/>
          <p:nvPr/>
        </p:nvSpPr>
        <p:spPr>
          <a:xfrm>
            <a:off x="10705681" y="764812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lstStyle/>
          <a:p/>
        </p:txBody>
      </p:sp>
      <p:sp>
        <p:nvSpPr>
          <p:cNvPr id="15" name="object 15"/>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lstStyle/>
          <a:p/>
        </p:txBody>
      </p:sp>
      <p:grpSp>
        <p:nvGrpSpPr>
          <p:cNvPr id="16" name="object 16"/>
          <p:cNvGrpSpPr/>
          <p:nvPr/>
        </p:nvGrpSpPr>
        <p:grpSpPr>
          <a:xfrm>
            <a:off x="1338281" y="1028702"/>
            <a:ext cx="1094740" cy="629285"/>
            <a:chOff x="1338281" y="1028702"/>
            <a:chExt cx="1094740" cy="629285"/>
          </a:xfrm>
        </p:grpSpPr>
        <p:sp>
          <p:nvSpPr>
            <p:cNvPr id="17" name="object 17"/>
            <p:cNvSpPr/>
            <p:nvPr/>
          </p:nvSpPr>
          <p:spPr>
            <a:xfrm>
              <a:off x="1338281" y="1340097"/>
              <a:ext cx="365125" cy="318135"/>
            </a:xfrm>
            <a:custGeom>
              <a:avLst/>
              <a:gdLst/>
              <a:ahLst/>
              <a:cxnLst/>
              <a:rect l="l" t="t" r="r" b="b"/>
              <a:pathLst>
                <a:path w="365125" h="318135">
                  <a:moveTo>
                    <a:pt x="273672" y="317605"/>
                  </a:moveTo>
                  <a:lnTo>
                    <a:pt x="91343" y="317605"/>
                  </a:lnTo>
                  <a:lnTo>
                    <a:pt x="0" y="158969"/>
                  </a:lnTo>
                  <a:lnTo>
                    <a:pt x="91343" y="0"/>
                  </a:lnTo>
                  <a:lnTo>
                    <a:pt x="273672" y="0"/>
                  </a:lnTo>
                  <a:lnTo>
                    <a:pt x="365002" y="158969"/>
                  </a:lnTo>
                  <a:lnTo>
                    <a:pt x="273672" y="317605"/>
                  </a:lnTo>
                  <a:close/>
                </a:path>
              </a:pathLst>
            </a:custGeom>
            <a:solidFill>
              <a:srgbClr val="86C7EC"/>
            </a:solidFill>
          </p:spPr>
          <p:txBody>
            <a:bodyPr wrap="square" lIns="0" tIns="0" rIns="0" bIns="0" rtlCol="0"/>
            <a:lstStyle/>
            <a:p/>
          </p:txBody>
        </p:sp>
        <p:sp>
          <p:nvSpPr>
            <p:cNvPr id="18" name="object 18"/>
            <p:cNvSpPr/>
            <p:nvPr/>
          </p:nvSpPr>
          <p:spPr>
            <a:xfrm>
              <a:off x="1520610" y="1028702"/>
              <a:ext cx="547370" cy="628650"/>
            </a:xfrm>
            <a:custGeom>
              <a:avLst/>
              <a:gdLst/>
              <a:ahLst/>
              <a:cxnLst/>
              <a:rect l="l" t="t" r="r" b="b"/>
              <a:pathLst>
                <a:path w="547369" h="628650">
                  <a:moveTo>
                    <a:pt x="456548" y="628649"/>
                  </a:moveTo>
                  <a:lnTo>
                    <a:pt x="273471" y="628649"/>
                  </a:lnTo>
                  <a:lnTo>
                    <a:pt x="124980" y="370071"/>
                  </a:lnTo>
                  <a:lnTo>
                    <a:pt x="61461" y="259529"/>
                  </a:lnTo>
                  <a:lnTo>
                    <a:pt x="0" y="152759"/>
                  </a:lnTo>
                  <a:lnTo>
                    <a:pt x="87959" y="0"/>
                  </a:lnTo>
                  <a:lnTo>
                    <a:pt x="277056" y="0"/>
                  </a:lnTo>
                  <a:lnTo>
                    <a:pt x="333381" y="97828"/>
                  </a:lnTo>
                  <a:lnTo>
                    <a:pt x="456213" y="311395"/>
                  </a:lnTo>
                  <a:lnTo>
                    <a:pt x="456346" y="311395"/>
                  </a:lnTo>
                  <a:lnTo>
                    <a:pt x="489955" y="370071"/>
                  </a:lnTo>
                  <a:lnTo>
                    <a:pt x="547332" y="470365"/>
                  </a:lnTo>
                  <a:lnTo>
                    <a:pt x="456548" y="628649"/>
                  </a:lnTo>
                  <a:close/>
                </a:path>
                <a:path w="547369" h="628650">
                  <a:moveTo>
                    <a:pt x="333438" y="97854"/>
                  </a:moveTo>
                  <a:close/>
                </a:path>
              </a:pathLst>
            </a:custGeom>
            <a:solidFill>
              <a:srgbClr val="1736B1"/>
            </a:solidFill>
          </p:spPr>
          <p:txBody>
            <a:bodyPr wrap="square" lIns="0" tIns="0" rIns="0" bIns="0" rtlCol="0"/>
            <a:lstStyle/>
            <a:p/>
          </p:txBody>
        </p:sp>
        <p:sp>
          <p:nvSpPr>
            <p:cNvPr id="19" name="object 19"/>
            <p:cNvSpPr/>
            <p:nvPr/>
          </p:nvSpPr>
          <p:spPr>
            <a:xfrm>
              <a:off x="1885613" y="1028702"/>
              <a:ext cx="547370" cy="628650"/>
            </a:xfrm>
            <a:custGeom>
              <a:avLst/>
              <a:gdLst/>
              <a:ahLst/>
              <a:cxnLst/>
              <a:rect l="l" t="t" r="r" b="b"/>
              <a:pathLst>
                <a:path w="547369" h="628650">
                  <a:moveTo>
                    <a:pt x="456203" y="628649"/>
                  </a:moveTo>
                  <a:lnTo>
                    <a:pt x="273470" y="628649"/>
                  </a:lnTo>
                  <a:lnTo>
                    <a:pt x="182329" y="470365"/>
                  </a:lnTo>
                  <a:lnTo>
                    <a:pt x="182607" y="469898"/>
                  </a:lnTo>
                  <a:lnTo>
                    <a:pt x="91396" y="311395"/>
                  </a:lnTo>
                  <a:lnTo>
                    <a:pt x="0" y="152759"/>
                  </a:lnTo>
                  <a:lnTo>
                    <a:pt x="87959" y="0"/>
                  </a:lnTo>
                  <a:lnTo>
                    <a:pt x="277056" y="0"/>
                  </a:lnTo>
                  <a:lnTo>
                    <a:pt x="328993" y="90205"/>
                  </a:lnTo>
                  <a:lnTo>
                    <a:pt x="329481" y="90205"/>
                  </a:lnTo>
                  <a:lnTo>
                    <a:pt x="485538" y="362222"/>
                  </a:lnTo>
                  <a:lnTo>
                    <a:pt x="485286" y="362368"/>
                  </a:lnTo>
                  <a:lnTo>
                    <a:pt x="547332" y="470365"/>
                  </a:lnTo>
                  <a:lnTo>
                    <a:pt x="456203" y="628649"/>
                  </a:lnTo>
                  <a:close/>
                </a:path>
                <a:path w="547369" h="628650">
                  <a:moveTo>
                    <a:pt x="329481" y="90205"/>
                  </a:moveTo>
                  <a:lnTo>
                    <a:pt x="328993" y="90205"/>
                  </a:lnTo>
                  <a:lnTo>
                    <a:pt x="329351" y="89979"/>
                  </a:lnTo>
                  <a:lnTo>
                    <a:pt x="329481" y="90205"/>
                  </a:lnTo>
                  <a:close/>
                </a:path>
              </a:pathLst>
            </a:custGeom>
            <a:solidFill>
              <a:srgbClr val="A066CB"/>
            </a:solidFill>
          </p:spPr>
          <p:txBody>
            <a:bodyPr wrap="square" lIns="0" tIns="0" rIns="0" bIns="0" rtlCol="0"/>
            <a:lstStyle/>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7391400" y="603250"/>
            <a:ext cx="3813175" cy="3244850"/>
          </a:xfrm>
          <a:prstGeom prst="rect">
            <a:avLst/>
          </a:prstGeom>
        </p:spPr>
      </p:pic>
      <p:sp>
        <p:nvSpPr>
          <p:cNvPr id="5" name="object 5"/>
          <p:cNvSpPr/>
          <p:nvPr/>
        </p:nvSpPr>
        <p:spPr>
          <a:xfrm>
            <a:off x="917100" y="9925448"/>
            <a:ext cx="16454119" cy="361950"/>
          </a:xfrm>
          <a:custGeom>
            <a:avLst/>
            <a:gdLst/>
            <a:ahLst/>
            <a:cxnLst/>
            <a:rect l="l" t="t" r="r" b="b"/>
            <a:pathLst>
              <a:path w="16454119" h="361950">
                <a:moveTo>
                  <a:pt x="16453797" y="361550"/>
                </a:moveTo>
                <a:lnTo>
                  <a:pt x="0" y="361550"/>
                </a:lnTo>
                <a:lnTo>
                  <a:pt x="208725" y="0"/>
                </a:lnTo>
                <a:lnTo>
                  <a:pt x="16245072" y="0"/>
                </a:lnTo>
                <a:lnTo>
                  <a:pt x="16453797" y="361550"/>
                </a:lnTo>
                <a:close/>
              </a:path>
            </a:pathLst>
          </a:custGeom>
          <a:solidFill>
            <a:srgbClr val="A066CB"/>
          </a:solidFill>
        </p:spPr>
        <p:txBody>
          <a:bodyPr wrap="square" lIns="0" tIns="0" rIns="0" bIns="0" rtlCol="0"/>
          <a:lstStyle/>
          <a:p/>
        </p:txBody>
      </p:sp>
      <p:sp>
        <p:nvSpPr>
          <p:cNvPr id="7" name="object 7"/>
          <p:cNvSpPr txBox="1"/>
          <p:nvPr/>
        </p:nvSpPr>
        <p:spPr>
          <a:xfrm>
            <a:off x="6477000" y="3848100"/>
            <a:ext cx="5196205" cy="1181100"/>
          </a:xfrm>
          <a:prstGeom prst="rect">
            <a:avLst/>
          </a:prstGeom>
        </p:spPr>
        <p:txBody>
          <a:bodyPr vert="horz" wrap="square" lIns="0" tIns="154940" rIns="0" bIns="0" rtlCol="0">
            <a:spAutoFit/>
          </a:bodyPr>
          <a:lstStyle/>
          <a:p>
            <a:pPr marL="14605" algn="ctr">
              <a:lnSpc>
                <a:spcPct val="100000"/>
              </a:lnSpc>
              <a:spcBef>
                <a:spcPts val="1220"/>
              </a:spcBef>
            </a:pPr>
            <a:r>
              <a:rPr sz="3500" b="1" spc="80" dirty="0">
                <a:solidFill>
                  <a:srgbClr val="1736B1"/>
                </a:solidFill>
                <a:latin typeface="Trebuchet MS" panose="020B0603020202020204"/>
                <a:cs typeface="Trebuchet MS" panose="020B0603020202020204"/>
              </a:rPr>
              <a:t>Aadhaar</a:t>
            </a:r>
            <a:r>
              <a:rPr sz="3500" b="1" spc="-90" dirty="0">
                <a:solidFill>
                  <a:srgbClr val="1736B1"/>
                </a:solidFill>
                <a:latin typeface="Trebuchet MS" panose="020B0603020202020204"/>
                <a:cs typeface="Trebuchet MS" panose="020B0603020202020204"/>
              </a:rPr>
              <a:t> </a:t>
            </a:r>
            <a:r>
              <a:rPr sz="3500" b="1" spc="100" dirty="0">
                <a:solidFill>
                  <a:srgbClr val="1736B1"/>
                </a:solidFill>
                <a:latin typeface="Trebuchet MS" panose="020B0603020202020204"/>
                <a:cs typeface="Trebuchet MS" panose="020B0603020202020204"/>
              </a:rPr>
              <a:t>Koul</a:t>
            </a:r>
            <a:endParaRPr sz="3500">
              <a:latin typeface="Trebuchet MS" panose="020B0603020202020204"/>
              <a:cs typeface="Trebuchet MS" panose="020B0603020202020204"/>
            </a:endParaRPr>
          </a:p>
          <a:p>
            <a:pPr algn="ctr">
              <a:lnSpc>
                <a:spcPct val="100000"/>
              </a:lnSpc>
              <a:spcBef>
                <a:spcPts val="805"/>
              </a:spcBef>
            </a:pPr>
            <a:r>
              <a:rPr lang="en-IN" sz="2500" spc="100" dirty="0">
                <a:latin typeface="Trebuchet MS" panose="020B0603020202020204"/>
                <a:cs typeface="Trebuchet MS" panose="020B0603020202020204"/>
              </a:rPr>
              <a:t>Networking</a:t>
            </a:r>
            <a:r>
              <a:rPr sz="2500" spc="-175" dirty="0">
                <a:latin typeface="Trebuchet MS" panose="020B0603020202020204"/>
                <a:cs typeface="Trebuchet MS" panose="020B0603020202020204"/>
              </a:rPr>
              <a:t> </a:t>
            </a:r>
            <a:r>
              <a:rPr lang="en-IN" sz="2500" spc="-175" dirty="0">
                <a:latin typeface="Trebuchet MS" panose="020B0603020202020204"/>
                <a:cs typeface="Trebuchet MS" panose="020B0603020202020204"/>
              </a:rPr>
              <a:t>&amp;</a:t>
            </a:r>
            <a:r>
              <a:rPr sz="2500" spc="-175" dirty="0">
                <a:latin typeface="Trebuchet MS" panose="020B0603020202020204"/>
                <a:cs typeface="Trebuchet MS" panose="020B0603020202020204"/>
              </a:rPr>
              <a:t> </a:t>
            </a:r>
            <a:r>
              <a:rPr sz="2500" spc="40" dirty="0">
                <a:latin typeface="Trebuchet MS" panose="020B0603020202020204"/>
                <a:cs typeface="Trebuchet MS" panose="020B0603020202020204"/>
              </a:rPr>
              <a:t>IoT</a:t>
            </a:r>
            <a:r>
              <a:rPr sz="2500" spc="-170" dirty="0">
                <a:latin typeface="Trebuchet MS" panose="020B0603020202020204"/>
                <a:cs typeface="Trebuchet MS" panose="020B0603020202020204"/>
              </a:rPr>
              <a:t> </a:t>
            </a:r>
            <a:r>
              <a:rPr sz="2500" spc="95" dirty="0">
                <a:latin typeface="Trebuchet MS" panose="020B0603020202020204"/>
                <a:cs typeface="Trebuchet MS" panose="020B0603020202020204"/>
              </a:rPr>
              <a:t>Engineer</a:t>
            </a:r>
            <a:endParaRPr sz="2500">
              <a:latin typeface="Trebuchet MS" panose="020B0603020202020204"/>
              <a:cs typeface="Trebuchet MS" panose="020B0603020202020204"/>
            </a:endParaRPr>
          </a:p>
        </p:txBody>
      </p:sp>
      <p:sp>
        <p:nvSpPr>
          <p:cNvPr id="8" name="object 8"/>
          <p:cNvSpPr txBox="1"/>
          <p:nvPr/>
        </p:nvSpPr>
        <p:spPr>
          <a:xfrm>
            <a:off x="762000" y="6918960"/>
            <a:ext cx="5011420" cy="1181100"/>
          </a:xfrm>
          <a:prstGeom prst="rect">
            <a:avLst/>
          </a:prstGeom>
        </p:spPr>
        <p:txBody>
          <a:bodyPr vert="horz" wrap="square" lIns="0" tIns="154940" rIns="0" bIns="0" rtlCol="0">
            <a:spAutoFit/>
          </a:bodyPr>
          <a:lstStyle/>
          <a:p>
            <a:pPr marL="127635">
              <a:lnSpc>
                <a:spcPct val="100000"/>
              </a:lnSpc>
              <a:spcBef>
                <a:spcPts val="1220"/>
              </a:spcBef>
            </a:pPr>
            <a:r>
              <a:rPr lang="en-IN" sz="3500" b="1" spc="35" dirty="0">
                <a:solidFill>
                  <a:srgbClr val="1736B1"/>
                </a:solidFill>
                <a:latin typeface="Trebuchet MS" panose="020B0603020202020204"/>
                <a:cs typeface="Trebuchet MS" panose="020B0603020202020204"/>
              </a:rPr>
              <a:t>     Baseer Fatima</a:t>
            </a:r>
            <a:endParaRPr sz="3500">
              <a:latin typeface="Trebuchet MS" panose="020B0603020202020204"/>
              <a:cs typeface="Trebuchet MS" panose="020B0603020202020204"/>
            </a:endParaRPr>
          </a:p>
          <a:p>
            <a:pPr marL="12700">
              <a:lnSpc>
                <a:spcPct val="100000"/>
              </a:lnSpc>
              <a:spcBef>
                <a:spcPts val="805"/>
              </a:spcBef>
            </a:pPr>
            <a:r>
              <a:rPr lang="en-IN" sz="2500">
                <a:latin typeface="Trebuchet MS" panose="020B0603020202020204"/>
                <a:cs typeface="Trebuchet MS" panose="020B0603020202020204"/>
              </a:rPr>
              <a:t>IoT , Cloud &amp; Integrations Engineer</a:t>
            </a:r>
            <a:endParaRPr lang="en-IN" sz="2500">
              <a:latin typeface="Trebuchet MS" panose="020B0603020202020204"/>
              <a:cs typeface="Trebuchet MS" panose="020B0603020202020204"/>
            </a:endParaRPr>
          </a:p>
        </p:txBody>
      </p:sp>
      <p:sp>
        <p:nvSpPr>
          <p:cNvPr id="9" name="object 9"/>
          <p:cNvSpPr txBox="1"/>
          <p:nvPr/>
        </p:nvSpPr>
        <p:spPr>
          <a:xfrm>
            <a:off x="6705600" y="8648700"/>
            <a:ext cx="5494655" cy="1181100"/>
          </a:xfrm>
          <a:prstGeom prst="rect">
            <a:avLst/>
          </a:prstGeom>
        </p:spPr>
        <p:txBody>
          <a:bodyPr vert="horz" wrap="square" lIns="0" tIns="154940" rIns="0" bIns="0" rtlCol="0">
            <a:spAutoFit/>
          </a:bodyPr>
          <a:lstStyle/>
          <a:p>
            <a:pPr algn="ctr">
              <a:lnSpc>
                <a:spcPct val="100000"/>
              </a:lnSpc>
              <a:spcBef>
                <a:spcPts val="1220"/>
              </a:spcBef>
            </a:pPr>
            <a:r>
              <a:rPr lang="en-IN" sz="3500" b="1" spc="60" dirty="0">
                <a:solidFill>
                  <a:srgbClr val="1736B1"/>
                </a:solidFill>
                <a:latin typeface="Trebuchet MS" panose="020B0603020202020204"/>
                <a:cs typeface="Trebuchet MS" panose="020B0603020202020204"/>
              </a:rPr>
              <a:t>Navneet Kaur</a:t>
            </a:r>
            <a:endParaRPr sz="3500">
              <a:latin typeface="Trebuchet MS" panose="020B0603020202020204"/>
              <a:cs typeface="Trebuchet MS" panose="020B0603020202020204"/>
            </a:endParaRPr>
          </a:p>
          <a:p>
            <a:pPr marR="6350" algn="ctr">
              <a:lnSpc>
                <a:spcPct val="100000"/>
              </a:lnSpc>
              <a:spcBef>
                <a:spcPts val="805"/>
              </a:spcBef>
            </a:pPr>
            <a:r>
              <a:rPr lang="en-IN" sz="2500">
                <a:latin typeface="Trebuchet MS" panose="020B0603020202020204"/>
                <a:cs typeface="Trebuchet MS" panose="020B0603020202020204"/>
                <a:sym typeface="+mn-ea"/>
              </a:rPr>
              <a:t>IoT , Cloud &amp; Integrations Engineer</a:t>
            </a:r>
            <a:endParaRPr lang="en-IN" altLang="en-US" sz="2500" spc="-190" dirty="0">
              <a:latin typeface="Trebuchet MS" panose="020B0603020202020204"/>
              <a:cs typeface="Trebuchet MS" panose="020B0603020202020204"/>
            </a:endParaRPr>
          </a:p>
        </p:txBody>
      </p:sp>
      <p:sp>
        <p:nvSpPr>
          <p:cNvPr id="10" name="object 10"/>
          <p:cNvSpPr txBox="1">
            <a:spLocks noGrp="1"/>
          </p:cNvSpPr>
          <p:nvPr>
            <p:ph type="title"/>
          </p:nvPr>
        </p:nvSpPr>
        <p:spPr>
          <a:xfrm>
            <a:off x="513929" y="648887"/>
            <a:ext cx="4716780" cy="885825"/>
          </a:xfrm>
          <a:prstGeom prst="rect">
            <a:avLst/>
          </a:prstGeom>
        </p:spPr>
        <p:txBody>
          <a:bodyPr vert="horz" wrap="square" lIns="0" tIns="11430" rIns="0" bIns="0" rtlCol="0">
            <a:spAutoFit/>
          </a:bodyPr>
          <a:lstStyle/>
          <a:p>
            <a:pPr marL="12700">
              <a:lnSpc>
                <a:spcPct val="100000"/>
              </a:lnSpc>
              <a:spcBef>
                <a:spcPts val="90"/>
              </a:spcBef>
            </a:pPr>
            <a:r>
              <a:rPr sz="5650" b="0" spc="285" dirty="0">
                <a:latin typeface="Trebuchet MS" panose="020B0603020202020204"/>
                <a:cs typeface="Trebuchet MS" panose="020B0603020202020204"/>
              </a:rPr>
              <a:t>M</a:t>
            </a:r>
            <a:r>
              <a:rPr sz="5650" b="0" spc="-100" dirty="0">
                <a:latin typeface="Trebuchet MS" panose="020B0603020202020204"/>
                <a:cs typeface="Trebuchet MS" panose="020B0603020202020204"/>
              </a:rPr>
              <a:t>ee</a:t>
            </a:r>
            <a:r>
              <a:rPr sz="5650" b="0" spc="-125" dirty="0">
                <a:latin typeface="Trebuchet MS" panose="020B0603020202020204"/>
                <a:cs typeface="Trebuchet MS" panose="020B0603020202020204"/>
              </a:rPr>
              <a:t>t</a:t>
            </a:r>
            <a:r>
              <a:rPr sz="5650" b="0" spc="-520" dirty="0">
                <a:latin typeface="Trebuchet MS" panose="020B0603020202020204"/>
                <a:cs typeface="Trebuchet MS" panose="020B0603020202020204"/>
              </a:rPr>
              <a:t> </a:t>
            </a:r>
            <a:r>
              <a:rPr sz="5650" b="0" spc="145" dirty="0">
                <a:latin typeface="Trebuchet MS" panose="020B0603020202020204"/>
                <a:cs typeface="Trebuchet MS" panose="020B0603020202020204"/>
              </a:rPr>
              <a:t>o</a:t>
            </a:r>
            <a:r>
              <a:rPr sz="5650" b="0" spc="50" dirty="0">
                <a:latin typeface="Trebuchet MS" panose="020B0603020202020204"/>
                <a:cs typeface="Trebuchet MS" panose="020B0603020202020204"/>
              </a:rPr>
              <a:t>u</a:t>
            </a:r>
            <a:r>
              <a:rPr sz="5650" b="0" spc="25" dirty="0">
                <a:latin typeface="Trebuchet MS" panose="020B0603020202020204"/>
                <a:cs typeface="Trebuchet MS" panose="020B0603020202020204"/>
              </a:rPr>
              <a:t>r</a:t>
            </a:r>
            <a:r>
              <a:rPr sz="5650" b="0" spc="-520" dirty="0">
                <a:latin typeface="Trebuchet MS" panose="020B0603020202020204"/>
                <a:cs typeface="Trebuchet MS" panose="020B0603020202020204"/>
              </a:rPr>
              <a:t> </a:t>
            </a:r>
            <a:r>
              <a:rPr sz="5650" b="0" spc="-405" dirty="0">
                <a:latin typeface="Trebuchet MS" panose="020B0603020202020204"/>
                <a:cs typeface="Trebuchet MS" panose="020B0603020202020204"/>
              </a:rPr>
              <a:t>T</a:t>
            </a:r>
            <a:r>
              <a:rPr sz="5650" b="0" spc="-100" dirty="0">
                <a:latin typeface="Trebuchet MS" panose="020B0603020202020204"/>
                <a:cs typeface="Trebuchet MS" panose="020B0603020202020204"/>
              </a:rPr>
              <a:t>e</a:t>
            </a:r>
            <a:r>
              <a:rPr sz="5650" b="0" spc="-5" dirty="0">
                <a:latin typeface="Trebuchet MS" panose="020B0603020202020204"/>
                <a:cs typeface="Trebuchet MS" panose="020B0603020202020204"/>
              </a:rPr>
              <a:t>a</a:t>
            </a:r>
            <a:r>
              <a:rPr sz="5650" b="0" spc="105" dirty="0">
                <a:latin typeface="Trebuchet MS" panose="020B0603020202020204"/>
                <a:cs typeface="Trebuchet MS" panose="020B0603020202020204"/>
              </a:rPr>
              <a:t>m</a:t>
            </a:r>
            <a:endParaRPr sz="5650">
              <a:latin typeface="Trebuchet MS" panose="020B0603020202020204"/>
              <a:cs typeface="Trebuchet MS" panose="020B0603020202020204"/>
            </a:endParaRPr>
          </a:p>
        </p:txBody>
      </p:sp>
      <p:sp>
        <p:nvSpPr>
          <p:cNvPr id="11" name="object 11"/>
          <p:cNvSpPr txBox="1"/>
          <p:nvPr/>
        </p:nvSpPr>
        <p:spPr>
          <a:xfrm>
            <a:off x="13623086" y="6728663"/>
            <a:ext cx="3171825" cy="1181100"/>
          </a:xfrm>
          <a:prstGeom prst="rect">
            <a:avLst/>
          </a:prstGeom>
        </p:spPr>
        <p:txBody>
          <a:bodyPr vert="horz" wrap="square" lIns="0" tIns="154940" rIns="0" bIns="0" rtlCol="0">
            <a:spAutoFit/>
          </a:bodyPr>
          <a:lstStyle/>
          <a:p>
            <a:pPr marL="13970" algn="ctr">
              <a:lnSpc>
                <a:spcPct val="100000"/>
              </a:lnSpc>
              <a:spcBef>
                <a:spcPts val="1220"/>
              </a:spcBef>
            </a:pPr>
            <a:r>
              <a:rPr sz="3500" b="1" spc="-50" dirty="0">
                <a:solidFill>
                  <a:srgbClr val="1736B1"/>
                </a:solidFill>
                <a:latin typeface="Trebuchet MS" panose="020B0603020202020204"/>
                <a:cs typeface="Trebuchet MS" panose="020B0603020202020204"/>
              </a:rPr>
              <a:t>Arjun</a:t>
            </a:r>
            <a:r>
              <a:rPr sz="3500" b="1" spc="-90" dirty="0">
                <a:solidFill>
                  <a:srgbClr val="1736B1"/>
                </a:solidFill>
                <a:latin typeface="Trebuchet MS" panose="020B0603020202020204"/>
                <a:cs typeface="Trebuchet MS" panose="020B0603020202020204"/>
              </a:rPr>
              <a:t> </a:t>
            </a:r>
            <a:r>
              <a:rPr sz="3500" b="1" spc="70" dirty="0">
                <a:solidFill>
                  <a:srgbClr val="1736B1"/>
                </a:solidFill>
                <a:latin typeface="Trebuchet MS" panose="020B0603020202020204"/>
                <a:cs typeface="Trebuchet MS" panose="020B0603020202020204"/>
              </a:rPr>
              <a:t>Charak</a:t>
            </a:r>
            <a:endParaRPr sz="3500">
              <a:latin typeface="Trebuchet MS" panose="020B0603020202020204"/>
              <a:cs typeface="Trebuchet MS" panose="020B0603020202020204"/>
            </a:endParaRPr>
          </a:p>
          <a:p>
            <a:pPr algn="ctr">
              <a:lnSpc>
                <a:spcPct val="100000"/>
              </a:lnSpc>
              <a:spcBef>
                <a:spcPts val="805"/>
              </a:spcBef>
            </a:pPr>
            <a:r>
              <a:rPr sz="2500" spc="105" dirty="0">
                <a:latin typeface="Trebuchet MS" panose="020B0603020202020204"/>
                <a:cs typeface="Trebuchet MS" panose="020B0603020202020204"/>
              </a:rPr>
              <a:t>AI/ML</a:t>
            </a:r>
            <a:r>
              <a:rPr lang="en-IN" sz="2500" spc="105" dirty="0">
                <a:latin typeface="Trebuchet MS" panose="020B0603020202020204"/>
                <a:cs typeface="Trebuchet MS" panose="020B0603020202020204"/>
              </a:rPr>
              <a:t> &amp; AR</a:t>
            </a:r>
            <a:r>
              <a:rPr sz="2500" spc="-180" dirty="0">
                <a:latin typeface="Trebuchet MS" panose="020B0603020202020204"/>
                <a:cs typeface="Trebuchet MS" panose="020B0603020202020204"/>
              </a:rPr>
              <a:t> </a:t>
            </a:r>
            <a:r>
              <a:rPr sz="2500" spc="95" dirty="0">
                <a:latin typeface="Trebuchet MS" panose="020B0603020202020204"/>
                <a:cs typeface="Trebuchet MS" panose="020B0603020202020204"/>
              </a:rPr>
              <a:t>Engineer</a:t>
            </a:r>
            <a:endParaRPr sz="2500">
              <a:latin typeface="Trebuchet MS" panose="020B0603020202020204"/>
              <a:cs typeface="Trebuchet MS" panose="020B0603020202020204"/>
            </a:endParaRPr>
          </a:p>
        </p:txBody>
      </p:sp>
      <p:pic>
        <p:nvPicPr>
          <p:cNvPr id="3" name="Picture 2" descr="loonapix_168355775363147718"/>
          <p:cNvPicPr>
            <a:picLocks noChangeAspect="1"/>
          </p:cNvPicPr>
          <p:nvPr/>
        </p:nvPicPr>
        <p:blipFill>
          <a:blip r:embed="rId2"/>
          <a:stretch>
            <a:fillRect/>
          </a:stretch>
        </p:blipFill>
        <p:spPr>
          <a:xfrm>
            <a:off x="7924800" y="5448300"/>
            <a:ext cx="2971800" cy="3429000"/>
          </a:xfrm>
          <a:prstGeom prst="rect">
            <a:avLst/>
          </a:prstGeom>
        </p:spPr>
      </p:pic>
      <p:pic>
        <p:nvPicPr>
          <p:cNvPr id="4" name="Picture 3" descr="loonapix_1683557814631424929"/>
          <p:cNvPicPr>
            <a:picLocks noChangeAspect="1"/>
          </p:cNvPicPr>
          <p:nvPr/>
        </p:nvPicPr>
        <p:blipFill>
          <a:blip r:embed="rId3"/>
          <a:stretch>
            <a:fillRect/>
          </a:stretch>
        </p:blipFill>
        <p:spPr>
          <a:xfrm>
            <a:off x="1371600" y="3543300"/>
            <a:ext cx="2971800" cy="3429000"/>
          </a:xfrm>
          <a:prstGeom prst="rect">
            <a:avLst/>
          </a:prstGeom>
        </p:spPr>
      </p:pic>
      <p:pic>
        <p:nvPicPr>
          <p:cNvPr id="12" name="Picture 11" descr="loonapix_1683557961995614403"/>
          <p:cNvPicPr>
            <a:picLocks noChangeAspect="1"/>
          </p:cNvPicPr>
          <p:nvPr/>
        </p:nvPicPr>
        <p:blipFill>
          <a:blip r:embed="rId4"/>
          <a:stretch>
            <a:fillRect/>
          </a:stretch>
        </p:blipFill>
        <p:spPr>
          <a:xfrm>
            <a:off x="14020800" y="3429000"/>
            <a:ext cx="2971800" cy="3429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lstStyle/>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lstStyle/>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lstStyle/>
            <a:p/>
          </p:txBody>
        </p:sp>
      </p:grpSp>
      <p:sp>
        <p:nvSpPr>
          <p:cNvPr id="13" name="Text Box 12"/>
          <p:cNvSpPr txBox="1"/>
          <p:nvPr/>
        </p:nvSpPr>
        <p:spPr>
          <a:xfrm>
            <a:off x="5335270" y="4229100"/>
            <a:ext cx="7618095" cy="1495425"/>
          </a:xfrm>
          <a:prstGeom prst="rect">
            <a:avLst/>
          </a:prstGeom>
          <a:noFill/>
        </p:spPr>
        <p:txBody>
          <a:bodyPr wrap="none" rtlCol="0" anchor="t">
            <a:spAutoFit/>
          </a:bodyPr>
          <a:p>
            <a:pPr marL="12700" marR="2195830">
              <a:lnSpc>
                <a:spcPts val="10950"/>
              </a:lnSpc>
              <a:spcBef>
                <a:spcPts val="1340"/>
              </a:spcBef>
            </a:pPr>
            <a:r>
              <a:rPr lang="en-IN" sz="8800" b="1" spc="530" dirty="0">
                <a:solidFill>
                  <a:srgbClr val="1736B1"/>
                </a:solidFill>
                <a:latin typeface="Trebuchet MS" panose="020B0603020202020204"/>
                <a:cs typeface="Trebuchet MS" panose="020B0603020202020204"/>
                <a:sym typeface="+mn-ea"/>
              </a:rPr>
              <a:t>QUESTIONS ?</a:t>
            </a:r>
            <a:endParaRPr lang="en-US" sz="8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lstStyle/>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lstStyle/>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lstStyle/>
            <a:p/>
          </p:txBody>
        </p:sp>
      </p:grpSp>
      <p:sp>
        <p:nvSpPr>
          <p:cNvPr id="13" name="Text Box 12"/>
          <p:cNvSpPr txBox="1"/>
          <p:nvPr/>
        </p:nvSpPr>
        <p:spPr>
          <a:xfrm>
            <a:off x="5674995" y="4152900"/>
            <a:ext cx="6938010" cy="1495425"/>
          </a:xfrm>
          <a:prstGeom prst="rect">
            <a:avLst/>
          </a:prstGeom>
          <a:noFill/>
        </p:spPr>
        <p:txBody>
          <a:bodyPr wrap="none" rtlCol="0" anchor="t">
            <a:spAutoFit/>
          </a:bodyPr>
          <a:p>
            <a:pPr marL="12700" marR="2195830">
              <a:lnSpc>
                <a:spcPts val="10950"/>
              </a:lnSpc>
              <a:spcBef>
                <a:spcPts val="1340"/>
              </a:spcBef>
            </a:pPr>
            <a:r>
              <a:rPr lang="en-IN" sz="8800" b="1" spc="530" dirty="0">
                <a:solidFill>
                  <a:srgbClr val="1736B1"/>
                </a:solidFill>
                <a:latin typeface="Trebuchet MS" panose="020B0603020202020204"/>
                <a:cs typeface="Trebuchet MS" panose="020B0603020202020204"/>
                <a:sym typeface="+mn-ea"/>
              </a:rPr>
              <a:t>THANK YOU</a:t>
            </a:r>
            <a:endParaRPr lang="en-US" sz="8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8710" y="5650433"/>
            <a:ext cx="5397500" cy="3345180"/>
          </a:xfrm>
          <a:prstGeom prst="rect">
            <a:avLst/>
          </a:prstGeom>
        </p:spPr>
        <p:txBody>
          <a:bodyPr vert="horz" wrap="square" lIns="0" tIns="307975" rIns="0" bIns="0" rtlCol="0">
            <a:spAutoFit/>
          </a:bodyPr>
          <a:lstStyle/>
          <a:p>
            <a:pPr marL="12700">
              <a:lnSpc>
                <a:spcPct val="100000"/>
              </a:lnSpc>
              <a:spcBef>
                <a:spcPts val="2425"/>
              </a:spcBef>
            </a:pPr>
            <a:r>
              <a:rPr sz="3500" b="1" spc="100" dirty="0">
                <a:solidFill>
                  <a:srgbClr val="1736B1"/>
                </a:solidFill>
                <a:latin typeface="Trebuchet MS" panose="020B0603020202020204"/>
                <a:cs typeface="Trebuchet MS" panose="020B0603020202020204"/>
              </a:rPr>
              <a:t>Problem</a:t>
            </a:r>
            <a:r>
              <a:rPr sz="3500" b="1" spc="-60" dirty="0">
                <a:solidFill>
                  <a:srgbClr val="1736B1"/>
                </a:solidFill>
                <a:latin typeface="Trebuchet MS" panose="020B0603020202020204"/>
                <a:cs typeface="Trebuchet MS" panose="020B0603020202020204"/>
              </a:rPr>
              <a:t> </a:t>
            </a:r>
            <a:r>
              <a:rPr sz="3500" b="1" spc="-400" dirty="0">
                <a:solidFill>
                  <a:srgbClr val="1736B1"/>
                </a:solidFill>
                <a:latin typeface="Trebuchet MS" panose="020B0603020202020204"/>
                <a:cs typeface="Trebuchet MS" panose="020B0603020202020204"/>
              </a:rPr>
              <a:t>1</a:t>
            </a:r>
            <a:endParaRPr sz="3500">
              <a:latin typeface="Trebuchet MS" panose="020B0603020202020204"/>
              <a:cs typeface="Trebuchet MS" panose="020B0603020202020204"/>
            </a:endParaRPr>
          </a:p>
          <a:p>
            <a:pPr marL="12700" marR="5080" algn="l">
              <a:lnSpc>
                <a:spcPct val="116000"/>
              </a:lnSpc>
              <a:spcBef>
                <a:spcPts val="1685"/>
              </a:spcBef>
              <a:tabLst>
                <a:tab pos="1889125" algn="l"/>
                <a:tab pos="3961765" algn="l"/>
              </a:tabLst>
            </a:pPr>
            <a:r>
              <a:rPr lang="en-IN" sz="3200">
                <a:latin typeface="Times New Roman" panose="02020603050405020304" charset="0"/>
                <a:cs typeface="Times New Roman" panose="02020603050405020304" charset="0"/>
              </a:rPr>
              <a:t>People dont really care about their online activities and the cyber crimes untill they encounter one.</a:t>
            </a:r>
            <a:endParaRPr lang="en-IN" sz="3200">
              <a:latin typeface="Times New Roman" panose="02020603050405020304" charset="0"/>
              <a:cs typeface="Times New Roman" panose="02020603050405020304" charset="0"/>
            </a:endParaRPr>
          </a:p>
        </p:txBody>
      </p:sp>
      <p:sp>
        <p:nvSpPr>
          <p:cNvPr id="3" name="object 3"/>
          <p:cNvSpPr txBox="1"/>
          <p:nvPr/>
        </p:nvSpPr>
        <p:spPr>
          <a:xfrm>
            <a:off x="6986327" y="5682625"/>
            <a:ext cx="5558155" cy="3072130"/>
          </a:xfrm>
          <a:prstGeom prst="rect">
            <a:avLst/>
          </a:prstGeom>
        </p:spPr>
        <p:txBody>
          <a:bodyPr vert="horz" wrap="square" lIns="0" tIns="275590" rIns="0" bIns="0" rtlCol="0">
            <a:spAutoFit/>
          </a:bodyPr>
          <a:lstStyle/>
          <a:p>
            <a:pPr marL="12700">
              <a:lnSpc>
                <a:spcPct val="100000"/>
              </a:lnSpc>
              <a:spcBef>
                <a:spcPts val="2130"/>
              </a:spcBef>
            </a:pPr>
            <a:r>
              <a:rPr sz="3600" b="1" spc="80" dirty="0">
                <a:solidFill>
                  <a:srgbClr val="1736B1"/>
                </a:solidFill>
                <a:latin typeface="Trebuchet MS" panose="020B0603020202020204"/>
                <a:cs typeface="Trebuchet MS" panose="020B0603020202020204"/>
                <a:sym typeface="+mn-ea"/>
              </a:rPr>
              <a:t>Problem</a:t>
            </a:r>
            <a:r>
              <a:rPr sz="3600" b="1" spc="-85" dirty="0">
                <a:solidFill>
                  <a:srgbClr val="1736B1"/>
                </a:solidFill>
                <a:latin typeface="Trebuchet MS" panose="020B0603020202020204"/>
                <a:cs typeface="Trebuchet MS" panose="020B0603020202020204"/>
                <a:sym typeface="+mn-ea"/>
              </a:rPr>
              <a:t> </a:t>
            </a:r>
            <a:r>
              <a:rPr sz="3600" b="1" spc="-225" dirty="0">
                <a:solidFill>
                  <a:srgbClr val="1736B1"/>
                </a:solidFill>
                <a:latin typeface="Trebuchet MS" panose="020B0603020202020204"/>
                <a:cs typeface="Trebuchet MS" panose="020B0603020202020204"/>
                <a:sym typeface="+mn-ea"/>
              </a:rPr>
              <a:t>2</a:t>
            </a:r>
            <a:endParaRPr sz="3600">
              <a:latin typeface="Trebuchet MS" panose="020B0603020202020204"/>
              <a:cs typeface="Trebuchet MS" panose="020B0603020202020204"/>
            </a:endParaRPr>
          </a:p>
          <a:p>
            <a:pPr marL="12700">
              <a:lnSpc>
                <a:spcPct val="100000"/>
              </a:lnSpc>
              <a:spcBef>
                <a:spcPts val="2130"/>
              </a:spcBef>
            </a:pPr>
            <a:r>
              <a:rPr lang="en-IN" sz="3200">
                <a:latin typeface="Times New Roman" panose="02020603050405020304" charset="0"/>
                <a:cs typeface="Times New Roman" panose="02020603050405020304" charset="0"/>
              </a:rPr>
              <a:t>Users dont have access to the heavy hardware and software to protect themselves in the online jungle.</a:t>
            </a:r>
            <a:endParaRPr lang="en-IN" sz="3200">
              <a:latin typeface="Times New Roman" panose="02020603050405020304" charset="0"/>
              <a:cs typeface="Times New Roman" panose="02020603050405020304" charset="0"/>
            </a:endParaRPr>
          </a:p>
        </p:txBody>
      </p:sp>
      <p:sp>
        <p:nvSpPr>
          <p:cNvPr id="4" name="object 4"/>
          <p:cNvSpPr txBox="1"/>
          <p:nvPr/>
        </p:nvSpPr>
        <p:spPr>
          <a:xfrm>
            <a:off x="12975404" y="5676013"/>
            <a:ext cx="4472940" cy="2816860"/>
          </a:xfrm>
          <a:prstGeom prst="rect">
            <a:avLst/>
          </a:prstGeom>
        </p:spPr>
        <p:txBody>
          <a:bodyPr vert="horz" wrap="square" lIns="0" tIns="284480" rIns="0" bIns="0" rtlCol="0">
            <a:spAutoFit/>
          </a:bodyPr>
          <a:lstStyle/>
          <a:p>
            <a:pPr marL="12700">
              <a:lnSpc>
                <a:spcPct val="100000"/>
              </a:lnSpc>
              <a:spcBef>
                <a:spcPts val="2240"/>
              </a:spcBef>
            </a:pPr>
            <a:r>
              <a:rPr sz="3350" b="1" spc="85" dirty="0">
                <a:solidFill>
                  <a:srgbClr val="1736B1"/>
                </a:solidFill>
                <a:latin typeface="Trebuchet MS" panose="020B0603020202020204"/>
                <a:cs typeface="Trebuchet MS" panose="020B0603020202020204"/>
              </a:rPr>
              <a:t>Problem</a:t>
            </a:r>
            <a:r>
              <a:rPr sz="3350" b="1" spc="-80" dirty="0">
                <a:solidFill>
                  <a:srgbClr val="1736B1"/>
                </a:solidFill>
                <a:latin typeface="Trebuchet MS" panose="020B0603020202020204"/>
                <a:cs typeface="Trebuchet MS" panose="020B0603020202020204"/>
              </a:rPr>
              <a:t> </a:t>
            </a:r>
            <a:r>
              <a:rPr sz="3350" b="1" spc="-200" dirty="0">
                <a:solidFill>
                  <a:srgbClr val="1736B1"/>
                </a:solidFill>
                <a:latin typeface="Trebuchet MS" panose="020B0603020202020204"/>
                <a:cs typeface="Trebuchet MS" panose="020B0603020202020204"/>
              </a:rPr>
              <a:t>3</a:t>
            </a:r>
            <a:endParaRPr sz="3350">
              <a:latin typeface="Trebuchet MS" panose="020B0603020202020204"/>
              <a:cs typeface="Trebuchet MS" panose="020B0603020202020204"/>
            </a:endParaRPr>
          </a:p>
          <a:p>
            <a:pPr marL="12700" algn="l">
              <a:lnSpc>
                <a:spcPct val="100000"/>
              </a:lnSpc>
              <a:spcBef>
                <a:spcPts val="2290"/>
              </a:spcBef>
            </a:pPr>
            <a:r>
              <a:rPr lang="en-IN" sz="2800" spc="225" dirty="0">
                <a:latin typeface="Times New Roman" panose="02020603050405020304" charset="0"/>
                <a:cs typeface="Times New Roman" panose="02020603050405020304" charset="0"/>
              </a:rPr>
              <a:t>There are different kinds of cyber attack techniques and no one stop solution.</a:t>
            </a:r>
            <a:endParaRPr lang="en-IN" sz="2800">
              <a:latin typeface="Times New Roman" panose="02020603050405020304" charset="0"/>
              <a:cs typeface="Times New Roman" panose="02020603050405020304" charset="0"/>
            </a:endParaRPr>
          </a:p>
        </p:txBody>
      </p:sp>
      <p:sp>
        <p:nvSpPr>
          <p:cNvPr id="5" name="object 5"/>
          <p:cNvSpPr txBox="1">
            <a:spLocks noGrp="1"/>
          </p:cNvSpPr>
          <p:nvPr>
            <p:ph type="title"/>
          </p:nvPr>
        </p:nvSpPr>
        <p:spPr>
          <a:xfrm>
            <a:off x="1066800" y="419100"/>
            <a:ext cx="16340455" cy="3825875"/>
          </a:xfrm>
          <a:prstGeom prst="rect">
            <a:avLst/>
          </a:prstGeom>
        </p:spPr>
        <p:txBody>
          <a:bodyPr vert="horz" wrap="square" lIns="0" tIns="12700" rIns="0" bIns="0" rtlCol="0">
            <a:spAutoFit/>
          </a:bodyPr>
          <a:lstStyle/>
          <a:p>
            <a:pPr marL="12700">
              <a:lnSpc>
                <a:spcPct val="100000"/>
              </a:lnSpc>
              <a:spcBef>
                <a:spcPts val="100"/>
              </a:spcBef>
            </a:pPr>
            <a:r>
              <a:rPr sz="10000" spc="-40" dirty="0"/>
              <a:t>Problem</a:t>
            </a:r>
            <a:endParaRPr sz="10000"/>
          </a:p>
          <a:p>
            <a:pPr marL="12700">
              <a:lnSpc>
                <a:spcPct val="100000"/>
              </a:lnSpc>
              <a:spcBef>
                <a:spcPts val="2375"/>
              </a:spcBef>
            </a:pPr>
            <a:r>
              <a:rPr lang="en-IN" sz="3200" b="0" spc="20" dirty="0">
                <a:solidFill>
                  <a:srgbClr val="000000"/>
                </a:solidFill>
                <a:latin typeface="Times New Roman" panose="02020603050405020304" charset="0"/>
                <a:cs typeface="Times New Roman" panose="02020603050405020304" charset="0"/>
              </a:rPr>
              <a:t>Cyber crime now a days is booming at an alarming rate. The Nieveness and the lack of awareness among the users has increased the rate of cyber crime by a large number. The Most common attacks to which the users are most succeptible are the phishing and the MITM(Man In The Middle Attacks) that are usually carried out on the free public wifi’s and </a:t>
            </a:r>
            <a:r>
              <a:rPr lang="en-US" altLang="en-IN" sz="3200" b="0" spc="20" dirty="0">
                <a:solidFill>
                  <a:srgbClr val="000000"/>
                </a:solidFill>
                <a:latin typeface="Times New Roman" panose="02020603050405020304" charset="0"/>
                <a:cs typeface="Times New Roman" panose="02020603050405020304" charset="0"/>
              </a:rPr>
              <a:t>home gateways</a:t>
            </a:r>
            <a:r>
              <a:rPr lang="en-IN" sz="3200" b="0" spc="20" dirty="0">
                <a:solidFill>
                  <a:srgbClr val="000000"/>
                </a:solidFill>
                <a:latin typeface="Times New Roman" panose="02020603050405020304" charset="0"/>
                <a:cs typeface="Times New Roman" panose="02020603050405020304" charset="0"/>
              </a:rPr>
              <a:t>.</a:t>
            </a:r>
            <a:endParaRPr sz="3200" b="0">
              <a:latin typeface="Times New Roman" panose="02020603050405020304" charset="0"/>
              <a:cs typeface="Times New Roman" panose="02020603050405020304" charset="0"/>
            </a:endParaRPr>
          </a:p>
        </p:txBody>
      </p:sp>
      <p:sp>
        <p:nvSpPr>
          <p:cNvPr id="6" name="object 6"/>
          <p:cNvSpPr/>
          <p:nvPr/>
        </p:nvSpPr>
        <p:spPr>
          <a:xfrm>
            <a:off x="6988884" y="5067558"/>
            <a:ext cx="781050" cy="781050"/>
          </a:xfrm>
          <a:custGeom>
            <a:avLst/>
            <a:gdLst/>
            <a:ahLst/>
            <a:cxnLst/>
            <a:rect l="l" t="t" r="r" b="b"/>
            <a:pathLst>
              <a:path w="781050" h="781050">
                <a:moveTo>
                  <a:pt x="390524" y="781049"/>
                </a:moveTo>
                <a:lnTo>
                  <a:pt x="341560" y="778008"/>
                </a:lnTo>
                <a:lnTo>
                  <a:pt x="294404" y="769128"/>
                </a:lnTo>
                <a:lnTo>
                  <a:pt x="249424" y="754773"/>
                </a:lnTo>
                <a:lnTo>
                  <a:pt x="206986" y="735310"/>
                </a:lnTo>
                <a:lnTo>
                  <a:pt x="167458" y="711103"/>
                </a:lnTo>
                <a:lnTo>
                  <a:pt x="131206" y="682519"/>
                </a:lnTo>
                <a:lnTo>
                  <a:pt x="98597" y="649921"/>
                </a:lnTo>
                <a:lnTo>
                  <a:pt x="69999" y="613677"/>
                </a:lnTo>
                <a:lnTo>
                  <a:pt x="45777" y="574149"/>
                </a:lnTo>
                <a:lnTo>
                  <a:pt x="26300" y="531705"/>
                </a:lnTo>
                <a:lnTo>
                  <a:pt x="11933" y="486710"/>
                </a:lnTo>
                <a:lnTo>
                  <a:pt x="3044" y="439528"/>
                </a:lnTo>
                <a:lnTo>
                  <a:pt x="0" y="390524"/>
                </a:lnTo>
                <a:lnTo>
                  <a:pt x="3044" y="341521"/>
                </a:lnTo>
                <a:lnTo>
                  <a:pt x="11933" y="294339"/>
                </a:lnTo>
                <a:lnTo>
                  <a:pt x="26300" y="249344"/>
                </a:lnTo>
                <a:lnTo>
                  <a:pt x="45777" y="206900"/>
                </a:lnTo>
                <a:lnTo>
                  <a:pt x="69999" y="167372"/>
                </a:lnTo>
                <a:lnTo>
                  <a:pt x="98597" y="131128"/>
                </a:lnTo>
                <a:lnTo>
                  <a:pt x="131206" y="98530"/>
                </a:lnTo>
                <a:lnTo>
                  <a:pt x="167458" y="69946"/>
                </a:lnTo>
                <a:lnTo>
                  <a:pt x="206986" y="45739"/>
                </a:lnTo>
                <a:lnTo>
                  <a:pt x="249424" y="26276"/>
                </a:lnTo>
                <a:lnTo>
                  <a:pt x="294404" y="11921"/>
                </a:lnTo>
                <a:lnTo>
                  <a:pt x="341560" y="3041"/>
                </a:lnTo>
                <a:lnTo>
                  <a:pt x="390524" y="0"/>
                </a:lnTo>
                <a:lnTo>
                  <a:pt x="439489" y="3041"/>
                </a:lnTo>
                <a:lnTo>
                  <a:pt x="486645" y="11921"/>
                </a:lnTo>
                <a:lnTo>
                  <a:pt x="531625" y="26276"/>
                </a:lnTo>
                <a:lnTo>
                  <a:pt x="574063" y="45739"/>
                </a:lnTo>
                <a:lnTo>
                  <a:pt x="613591" y="69946"/>
                </a:lnTo>
                <a:lnTo>
                  <a:pt x="649843" y="98530"/>
                </a:lnTo>
                <a:lnTo>
                  <a:pt x="682452" y="131128"/>
                </a:lnTo>
                <a:lnTo>
                  <a:pt x="711050" y="167372"/>
                </a:lnTo>
                <a:lnTo>
                  <a:pt x="728140" y="195262"/>
                </a:lnTo>
                <a:lnTo>
                  <a:pt x="351472" y="195262"/>
                </a:lnTo>
                <a:lnTo>
                  <a:pt x="351472" y="429577"/>
                </a:lnTo>
                <a:lnTo>
                  <a:pt x="778623" y="429577"/>
                </a:lnTo>
                <a:lnTo>
                  <a:pt x="778005" y="439528"/>
                </a:lnTo>
                <a:lnTo>
                  <a:pt x="769116" y="486710"/>
                </a:lnTo>
                <a:lnTo>
                  <a:pt x="762419" y="507682"/>
                </a:lnTo>
                <a:lnTo>
                  <a:pt x="351472" y="507682"/>
                </a:lnTo>
                <a:lnTo>
                  <a:pt x="351472" y="585787"/>
                </a:lnTo>
                <a:lnTo>
                  <a:pt x="728140" y="585787"/>
                </a:lnTo>
                <a:lnTo>
                  <a:pt x="711050" y="613677"/>
                </a:lnTo>
                <a:lnTo>
                  <a:pt x="682452" y="649921"/>
                </a:lnTo>
                <a:lnTo>
                  <a:pt x="649843" y="682519"/>
                </a:lnTo>
                <a:lnTo>
                  <a:pt x="613591" y="711103"/>
                </a:lnTo>
                <a:lnTo>
                  <a:pt x="574063" y="735310"/>
                </a:lnTo>
                <a:lnTo>
                  <a:pt x="531625" y="754773"/>
                </a:lnTo>
                <a:lnTo>
                  <a:pt x="486645" y="769128"/>
                </a:lnTo>
                <a:lnTo>
                  <a:pt x="439489" y="778008"/>
                </a:lnTo>
                <a:lnTo>
                  <a:pt x="390524" y="781049"/>
                </a:lnTo>
                <a:close/>
              </a:path>
              <a:path w="781050" h="781050">
                <a:moveTo>
                  <a:pt x="778623" y="429577"/>
                </a:moveTo>
                <a:lnTo>
                  <a:pt x="429577" y="429577"/>
                </a:lnTo>
                <a:lnTo>
                  <a:pt x="429577" y="195262"/>
                </a:lnTo>
                <a:lnTo>
                  <a:pt x="728140" y="195262"/>
                </a:lnTo>
                <a:lnTo>
                  <a:pt x="735271" y="206900"/>
                </a:lnTo>
                <a:lnTo>
                  <a:pt x="754749" y="249344"/>
                </a:lnTo>
                <a:lnTo>
                  <a:pt x="769116" y="294339"/>
                </a:lnTo>
                <a:lnTo>
                  <a:pt x="778005" y="341521"/>
                </a:lnTo>
                <a:lnTo>
                  <a:pt x="781049" y="390524"/>
                </a:lnTo>
                <a:lnTo>
                  <a:pt x="778623" y="429577"/>
                </a:lnTo>
                <a:close/>
              </a:path>
              <a:path w="781050" h="781050">
                <a:moveTo>
                  <a:pt x="728140" y="585787"/>
                </a:moveTo>
                <a:lnTo>
                  <a:pt x="429577" y="585787"/>
                </a:lnTo>
                <a:lnTo>
                  <a:pt x="429577" y="507682"/>
                </a:lnTo>
                <a:lnTo>
                  <a:pt x="762419" y="507682"/>
                </a:lnTo>
                <a:lnTo>
                  <a:pt x="754749" y="531705"/>
                </a:lnTo>
                <a:lnTo>
                  <a:pt x="735271" y="574149"/>
                </a:lnTo>
                <a:lnTo>
                  <a:pt x="728140" y="585787"/>
                </a:lnTo>
                <a:close/>
              </a:path>
            </a:pathLst>
          </a:custGeom>
          <a:solidFill>
            <a:srgbClr val="A066CB"/>
          </a:solidFill>
        </p:spPr>
        <p:txBody>
          <a:bodyPr wrap="square" lIns="0" tIns="0" rIns="0" bIns="0" rtlCol="0"/>
          <a:lstStyle/>
          <a:p/>
        </p:txBody>
      </p:sp>
      <p:sp>
        <p:nvSpPr>
          <p:cNvPr id="7" name="object 7"/>
          <p:cNvSpPr/>
          <p:nvPr/>
        </p:nvSpPr>
        <p:spPr>
          <a:xfrm>
            <a:off x="1142865" y="5143758"/>
            <a:ext cx="685165" cy="781050"/>
          </a:xfrm>
          <a:custGeom>
            <a:avLst/>
            <a:gdLst/>
            <a:ahLst/>
            <a:cxnLst/>
            <a:rect l="l" t="t" r="r" b="b"/>
            <a:pathLst>
              <a:path w="685164" h="781050">
                <a:moveTo>
                  <a:pt x="91320" y="781049"/>
                </a:moveTo>
                <a:lnTo>
                  <a:pt x="0" y="781049"/>
                </a:lnTo>
                <a:lnTo>
                  <a:pt x="0" y="0"/>
                </a:lnTo>
                <a:lnTo>
                  <a:pt x="410941" y="0"/>
                </a:lnTo>
                <a:lnTo>
                  <a:pt x="429206" y="91888"/>
                </a:lnTo>
                <a:lnTo>
                  <a:pt x="684903" y="91888"/>
                </a:lnTo>
                <a:lnTo>
                  <a:pt x="684903" y="551329"/>
                </a:lnTo>
                <a:lnTo>
                  <a:pt x="365281" y="551329"/>
                </a:lnTo>
                <a:lnTo>
                  <a:pt x="347017" y="459441"/>
                </a:lnTo>
                <a:lnTo>
                  <a:pt x="91320" y="459441"/>
                </a:lnTo>
                <a:lnTo>
                  <a:pt x="91320" y="781049"/>
                </a:lnTo>
                <a:close/>
              </a:path>
            </a:pathLst>
          </a:custGeom>
          <a:solidFill>
            <a:srgbClr val="A066CB"/>
          </a:solidFill>
        </p:spPr>
        <p:txBody>
          <a:bodyPr wrap="square" lIns="0" tIns="0" rIns="0" bIns="0" rtlCol="0"/>
          <a:lstStyle/>
          <a:p/>
        </p:txBody>
      </p:sp>
      <p:sp>
        <p:nvSpPr>
          <p:cNvPr id="8" name="object 8"/>
          <p:cNvSpPr/>
          <p:nvPr/>
        </p:nvSpPr>
        <p:spPr>
          <a:xfrm>
            <a:off x="12930343" y="4991358"/>
            <a:ext cx="598805" cy="781050"/>
          </a:xfrm>
          <a:custGeom>
            <a:avLst/>
            <a:gdLst/>
            <a:ahLst/>
            <a:cxnLst/>
            <a:rect l="l" t="t" r="r" b="b"/>
            <a:pathLst>
              <a:path w="598805" h="781050">
                <a:moveTo>
                  <a:pt x="183368" y="260349"/>
                </a:moveTo>
                <a:lnTo>
                  <a:pt x="112266" y="260349"/>
                </a:lnTo>
                <a:lnTo>
                  <a:pt x="112266" y="185964"/>
                </a:lnTo>
                <a:lnTo>
                  <a:pt x="118954" y="136545"/>
                </a:lnTo>
                <a:lnTo>
                  <a:pt x="137824" y="92128"/>
                </a:lnTo>
                <a:lnTo>
                  <a:pt x="167090" y="54487"/>
                </a:lnTo>
                <a:lnTo>
                  <a:pt x="204962" y="25401"/>
                </a:lnTo>
                <a:lnTo>
                  <a:pt x="249654" y="6646"/>
                </a:lnTo>
                <a:lnTo>
                  <a:pt x="299377" y="0"/>
                </a:lnTo>
                <a:lnTo>
                  <a:pt x="349100" y="6646"/>
                </a:lnTo>
                <a:lnTo>
                  <a:pt x="393792" y="25401"/>
                </a:lnTo>
                <a:lnTo>
                  <a:pt x="431664" y="54487"/>
                </a:lnTo>
                <a:lnTo>
                  <a:pt x="444244" y="70666"/>
                </a:lnTo>
                <a:lnTo>
                  <a:pt x="299377" y="70666"/>
                </a:lnTo>
                <a:lnTo>
                  <a:pt x="254254" y="79737"/>
                </a:lnTo>
                <a:lnTo>
                  <a:pt x="217376" y="104465"/>
                </a:lnTo>
                <a:lnTo>
                  <a:pt x="192496" y="141117"/>
                </a:lnTo>
                <a:lnTo>
                  <a:pt x="183368" y="185964"/>
                </a:lnTo>
                <a:lnTo>
                  <a:pt x="183368" y="260349"/>
                </a:lnTo>
                <a:close/>
              </a:path>
              <a:path w="598805" h="781050">
                <a:moveTo>
                  <a:pt x="486488" y="260349"/>
                </a:moveTo>
                <a:lnTo>
                  <a:pt x="415386" y="260349"/>
                </a:lnTo>
                <a:lnTo>
                  <a:pt x="415386" y="185964"/>
                </a:lnTo>
                <a:lnTo>
                  <a:pt x="406258" y="141117"/>
                </a:lnTo>
                <a:lnTo>
                  <a:pt x="381378" y="104465"/>
                </a:lnTo>
                <a:lnTo>
                  <a:pt x="344500" y="79737"/>
                </a:lnTo>
                <a:lnTo>
                  <a:pt x="299377" y="70666"/>
                </a:lnTo>
                <a:lnTo>
                  <a:pt x="444244" y="70666"/>
                </a:lnTo>
                <a:lnTo>
                  <a:pt x="460930" y="92128"/>
                </a:lnTo>
                <a:lnTo>
                  <a:pt x="479800" y="136545"/>
                </a:lnTo>
                <a:lnTo>
                  <a:pt x="486488" y="185964"/>
                </a:lnTo>
                <a:lnTo>
                  <a:pt x="486488" y="260349"/>
                </a:lnTo>
                <a:close/>
              </a:path>
              <a:path w="598805" h="781050">
                <a:moveTo>
                  <a:pt x="523910" y="781049"/>
                </a:moveTo>
                <a:lnTo>
                  <a:pt x="74844" y="781049"/>
                </a:lnTo>
                <a:lnTo>
                  <a:pt x="45704" y="775206"/>
                </a:lnTo>
                <a:lnTo>
                  <a:pt x="21915" y="759268"/>
                </a:lnTo>
                <a:lnTo>
                  <a:pt x="5879" y="735625"/>
                </a:lnTo>
                <a:lnTo>
                  <a:pt x="0" y="706664"/>
                </a:lnTo>
                <a:lnTo>
                  <a:pt x="0" y="334735"/>
                </a:lnTo>
                <a:lnTo>
                  <a:pt x="5879" y="305774"/>
                </a:lnTo>
                <a:lnTo>
                  <a:pt x="21915" y="282131"/>
                </a:lnTo>
                <a:lnTo>
                  <a:pt x="45704" y="266193"/>
                </a:lnTo>
                <a:lnTo>
                  <a:pt x="74844" y="260349"/>
                </a:lnTo>
                <a:lnTo>
                  <a:pt x="523910" y="260349"/>
                </a:lnTo>
                <a:lnTo>
                  <a:pt x="553050" y="266193"/>
                </a:lnTo>
                <a:lnTo>
                  <a:pt x="576839" y="282131"/>
                </a:lnTo>
                <a:lnTo>
                  <a:pt x="592875" y="305774"/>
                </a:lnTo>
                <a:lnTo>
                  <a:pt x="598755" y="334735"/>
                </a:lnTo>
                <a:lnTo>
                  <a:pt x="598755" y="446314"/>
                </a:lnTo>
                <a:lnTo>
                  <a:pt x="299377" y="446314"/>
                </a:lnTo>
                <a:lnTo>
                  <a:pt x="270237" y="452157"/>
                </a:lnTo>
                <a:lnTo>
                  <a:pt x="246448" y="468095"/>
                </a:lnTo>
                <a:lnTo>
                  <a:pt x="230412" y="491738"/>
                </a:lnTo>
                <a:lnTo>
                  <a:pt x="224533" y="520699"/>
                </a:lnTo>
                <a:lnTo>
                  <a:pt x="230412" y="549660"/>
                </a:lnTo>
                <a:lnTo>
                  <a:pt x="246448" y="573304"/>
                </a:lnTo>
                <a:lnTo>
                  <a:pt x="270237" y="589242"/>
                </a:lnTo>
                <a:lnTo>
                  <a:pt x="299377" y="595085"/>
                </a:lnTo>
                <a:lnTo>
                  <a:pt x="598755" y="595085"/>
                </a:lnTo>
                <a:lnTo>
                  <a:pt x="598755" y="706664"/>
                </a:lnTo>
                <a:lnTo>
                  <a:pt x="592875" y="735625"/>
                </a:lnTo>
                <a:lnTo>
                  <a:pt x="576839" y="759268"/>
                </a:lnTo>
                <a:lnTo>
                  <a:pt x="553050" y="775206"/>
                </a:lnTo>
                <a:lnTo>
                  <a:pt x="523910" y="781049"/>
                </a:lnTo>
                <a:close/>
              </a:path>
              <a:path w="598805" h="781050">
                <a:moveTo>
                  <a:pt x="598755" y="595085"/>
                </a:moveTo>
                <a:lnTo>
                  <a:pt x="299377" y="595085"/>
                </a:lnTo>
                <a:lnTo>
                  <a:pt x="328517" y="589242"/>
                </a:lnTo>
                <a:lnTo>
                  <a:pt x="352306" y="573304"/>
                </a:lnTo>
                <a:lnTo>
                  <a:pt x="368342" y="549660"/>
                </a:lnTo>
                <a:lnTo>
                  <a:pt x="374221" y="520699"/>
                </a:lnTo>
                <a:lnTo>
                  <a:pt x="368342" y="491738"/>
                </a:lnTo>
                <a:lnTo>
                  <a:pt x="352306" y="468095"/>
                </a:lnTo>
                <a:lnTo>
                  <a:pt x="328517" y="452157"/>
                </a:lnTo>
                <a:lnTo>
                  <a:pt x="299377" y="446314"/>
                </a:lnTo>
                <a:lnTo>
                  <a:pt x="598755" y="446314"/>
                </a:lnTo>
                <a:lnTo>
                  <a:pt x="598755" y="595085"/>
                </a:lnTo>
                <a:close/>
              </a:path>
            </a:pathLst>
          </a:custGeom>
          <a:solidFill>
            <a:srgbClr val="A066CB"/>
          </a:solidFill>
        </p:spPr>
        <p:txBody>
          <a:bodyPr wrap="square" lIns="0" tIns="0" rIns="0" bIns="0" rtlCol="0"/>
          <a:lstStyle/>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6920" y="4534103"/>
            <a:ext cx="5397500" cy="3916045"/>
          </a:xfrm>
          <a:prstGeom prst="rect">
            <a:avLst/>
          </a:prstGeom>
        </p:spPr>
        <p:txBody>
          <a:bodyPr vert="horz" wrap="square" lIns="0" tIns="307975" rIns="0" bIns="0" rtlCol="0">
            <a:spAutoFit/>
          </a:bodyPr>
          <a:lstStyle/>
          <a:p>
            <a:pPr marL="12700">
              <a:lnSpc>
                <a:spcPct val="100000"/>
              </a:lnSpc>
              <a:spcBef>
                <a:spcPts val="2425"/>
              </a:spcBef>
            </a:pPr>
            <a:r>
              <a:rPr lang="en-IN" sz="3500" b="1" spc="100" dirty="0">
                <a:solidFill>
                  <a:srgbClr val="1736B1"/>
                </a:solidFill>
                <a:latin typeface="Trebuchet MS" panose="020B0603020202020204"/>
                <a:cs typeface="Trebuchet MS" panose="020B0603020202020204"/>
              </a:rPr>
              <a:t>Global Cost</a:t>
            </a:r>
            <a:endParaRPr sz="3500">
              <a:latin typeface="Trebuchet MS" panose="020B0603020202020204"/>
              <a:cs typeface="Trebuchet MS" panose="020B0603020202020204"/>
            </a:endParaRPr>
          </a:p>
          <a:p>
            <a:pPr marL="12700" marR="5080">
              <a:lnSpc>
                <a:spcPct val="116000"/>
              </a:lnSpc>
              <a:spcBef>
                <a:spcPts val="1685"/>
              </a:spcBef>
              <a:tabLst>
                <a:tab pos="1889125" algn="l"/>
                <a:tab pos="3961765" algn="l"/>
              </a:tabLst>
            </a:pPr>
            <a:r>
              <a:rPr lang="en-IN" sz="3200">
                <a:latin typeface="Times New Roman" panose="02020603050405020304" charset="0"/>
                <a:cs typeface="Times New Roman" panose="02020603050405020304" charset="0"/>
              </a:rPr>
              <a:t>An estimate of about </a:t>
            </a:r>
            <a:r>
              <a:rPr lang="en-IN" sz="3200" b="1" u="sng">
                <a:latin typeface="Times New Roman" panose="02020603050405020304" charset="0"/>
                <a:cs typeface="Times New Roman" panose="02020603050405020304" charset="0"/>
              </a:rPr>
              <a:t>10.</a:t>
            </a:r>
            <a:r>
              <a:rPr lang="en-US" altLang="en-IN" sz="3200" b="1" u="sng">
                <a:latin typeface="Times New Roman" panose="02020603050405020304" charset="0"/>
                <a:cs typeface="Times New Roman" panose="02020603050405020304" charset="0"/>
              </a:rPr>
              <a:t>5</a:t>
            </a:r>
            <a:r>
              <a:rPr lang="en-IN" sz="3200" b="1" u="sng">
                <a:latin typeface="Times New Roman" panose="02020603050405020304" charset="0"/>
                <a:cs typeface="Times New Roman" panose="02020603050405020304" charset="0"/>
              </a:rPr>
              <a:t> Trillion Dollars</a:t>
            </a:r>
            <a:r>
              <a:rPr lang="en-IN" sz="3200">
                <a:latin typeface="Times New Roman" panose="02020603050405020304" charset="0"/>
                <a:cs typeface="Times New Roman" panose="02020603050405020304" charset="0"/>
              </a:rPr>
              <a:t> is the round figure that cyber frauds are going to cost the world in the coming years.</a:t>
            </a:r>
            <a:endParaRPr lang="en-IN" sz="3200">
              <a:latin typeface="Times New Roman" panose="02020603050405020304" charset="0"/>
              <a:cs typeface="Times New Roman" panose="02020603050405020304" charset="0"/>
            </a:endParaRPr>
          </a:p>
        </p:txBody>
      </p:sp>
      <p:sp>
        <p:nvSpPr>
          <p:cNvPr id="3" name="object 3"/>
          <p:cNvSpPr txBox="1"/>
          <p:nvPr/>
        </p:nvSpPr>
        <p:spPr>
          <a:xfrm>
            <a:off x="6548177" y="4533910"/>
            <a:ext cx="5558155" cy="3056890"/>
          </a:xfrm>
          <a:prstGeom prst="rect">
            <a:avLst/>
          </a:prstGeom>
        </p:spPr>
        <p:txBody>
          <a:bodyPr vert="horz" wrap="square" lIns="0" tIns="275590" rIns="0" bIns="0" rtlCol="0">
            <a:spAutoFit/>
          </a:bodyPr>
          <a:lstStyle/>
          <a:p>
            <a:pPr marL="364490" algn="l">
              <a:lnSpc>
                <a:spcPct val="100000"/>
              </a:lnSpc>
              <a:spcBef>
                <a:spcPts val="2170"/>
              </a:spcBef>
            </a:pPr>
            <a:r>
              <a:rPr lang="en-IN" sz="3500" b="1" spc="80" dirty="0">
                <a:solidFill>
                  <a:srgbClr val="1736B1"/>
                </a:solidFill>
                <a:latin typeface="Trebuchet MS" panose="020B0603020202020204"/>
                <a:cs typeface="Trebuchet MS" panose="020B0603020202020204"/>
              </a:rPr>
              <a:t>Accessibility</a:t>
            </a:r>
            <a:endParaRPr sz="3500">
              <a:latin typeface="Trebuchet MS" panose="020B0603020202020204"/>
              <a:cs typeface="Trebuchet MS" panose="020B0603020202020204"/>
            </a:endParaRPr>
          </a:p>
          <a:p>
            <a:pPr marL="12700" algn="l">
              <a:lnSpc>
                <a:spcPct val="100000"/>
              </a:lnSpc>
              <a:spcBef>
                <a:spcPts val="2130"/>
              </a:spcBef>
            </a:pPr>
            <a:r>
              <a:rPr lang="en-IN" sz="3200">
                <a:latin typeface="Times New Roman" panose="02020603050405020304" charset="0"/>
                <a:cs typeface="Times New Roman" panose="02020603050405020304" charset="0"/>
              </a:rPr>
              <a:t>Only the Big Data companies and large scale industries use advance methods and protocols to detect and deal with a cyber crime. </a:t>
            </a:r>
            <a:endParaRPr lang="en-IN" sz="3200">
              <a:latin typeface="Times New Roman" panose="02020603050405020304" charset="0"/>
              <a:cs typeface="Times New Roman" panose="02020603050405020304" charset="0"/>
            </a:endParaRPr>
          </a:p>
        </p:txBody>
      </p:sp>
      <p:sp>
        <p:nvSpPr>
          <p:cNvPr id="4" name="object 4"/>
          <p:cNvSpPr txBox="1"/>
          <p:nvPr/>
        </p:nvSpPr>
        <p:spPr>
          <a:xfrm>
            <a:off x="12877800" y="4533900"/>
            <a:ext cx="5013325" cy="3678555"/>
          </a:xfrm>
          <a:prstGeom prst="rect">
            <a:avLst/>
          </a:prstGeom>
        </p:spPr>
        <p:txBody>
          <a:bodyPr vert="horz" wrap="square" lIns="0" tIns="284480" rIns="0" bIns="0" rtlCol="0">
            <a:spAutoFit/>
          </a:bodyPr>
          <a:lstStyle/>
          <a:p>
            <a:pPr marL="12700">
              <a:lnSpc>
                <a:spcPct val="100000"/>
              </a:lnSpc>
              <a:spcBef>
                <a:spcPts val="2240"/>
              </a:spcBef>
            </a:pPr>
            <a:r>
              <a:rPr lang="en-IN" sz="3350" b="1" spc="85" dirty="0">
                <a:solidFill>
                  <a:srgbClr val="1736B1"/>
                </a:solidFill>
                <a:latin typeface="Trebuchet MS" panose="020B0603020202020204"/>
                <a:cs typeface="Trebuchet MS" panose="020B0603020202020204"/>
              </a:rPr>
              <a:t>Emerging Trends</a:t>
            </a:r>
            <a:endParaRPr sz="3350">
              <a:latin typeface="Trebuchet MS" panose="020B0603020202020204"/>
              <a:cs typeface="Trebuchet MS" panose="020B0603020202020204"/>
            </a:endParaRPr>
          </a:p>
          <a:p>
            <a:pPr marL="12700" algn="l">
              <a:lnSpc>
                <a:spcPct val="100000"/>
              </a:lnSpc>
              <a:spcBef>
                <a:spcPts val="2290"/>
              </a:spcBef>
            </a:pPr>
            <a:r>
              <a:rPr lang="en-IN" sz="2800" spc="225" dirty="0">
                <a:latin typeface="Times New Roman" panose="02020603050405020304" charset="0"/>
                <a:cs typeface="Times New Roman" panose="02020603050405020304" charset="0"/>
              </a:rPr>
              <a:t>With the advancements in technology and security measures , the hackers are also evolving and developing better and stealthier malwares. </a:t>
            </a:r>
            <a:endParaRPr lang="en-IN" sz="2800">
              <a:latin typeface="Times New Roman" panose="02020603050405020304" charset="0"/>
              <a:cs typeface="Times New Roman" panose="02020603050405020304" charset="0"/>
            </a:endParaRPr>
          </a:p>
        </p:txBody>
      </p:sp>
      <p:sp>
        <p:nvSpPr>
          <p:cNvPr id="5" name="object 5"/>
          <p:cNvSpPr txBox="1">
            <a:spLocks noGrp="1"/>
          </p:cNvSpPr>
          <p:nvPr>
            <p:ph type="title"/>
          </p:nvPr>
        </p:nvSpPr>
        <p:spPr>
          <a:xfrm>
            <a:off x="974090" y="647700"/>
            <a:ext cx="16340455" cy="2317750"/>
          </a:xfrm>
          <a:prstGeom prst="rect">
            <a:avLst/>
          </a:prstGeom>
        </p:spPr>
        <p:txBody>
          <a:bodyPr vert="horz" wrap="square" lIns="0" tIns="12700" rIns="0" bIns="0" rtlCol="0">
            <a:spAutoFit/>
          </a:bodyPr>
          <a:lstStyle/>
          <a:p>
            <a:pPr marL="12700">
              <a:lnSpc>
                <a:spcPct val="100000"/>
              </a:lnSpc>
              <a:spcBef>
                <a:spcPts val="100"/>
              </a:spcBef>
            </a:pPr>
            <a:r>
              <a:rPr lang="en-IN" sz="10000"/>
              <a:t>Global Cyber Landscape</a:t>
            </a:r>
            <a:endParaRPr sz="10000"/>
          </a:p>
          <a:p>
            <a:pPr marL="12700">
              <a:lnSpc>
                <a:spcPct val="100000"/>
              </a:lnSpc>
              <a:spcBef>
                <a:spcPts val="2375"/>
              </a:spcBef>
            </a:pPr>
            <a:endParaRPr sz="3000">
              <a:latin typeface="Trebuchet MS" panose="020B0603020202020204"/>
              <a:cs typeface="Trebuchet MS" panose="020B0603020202020204"/>
            </a:endParaRPr>
          </a:p>
        </p:txBody>
      </p:sp>
      <p:sp>
        <p:nvSpPr>
          <p:cNvPr id="6" name="object 6"/>
          <p:cNvSpPr/>
          <p:nvPr/>
        </p:nvSpPr>
        <p:spPr>
          <a:xfrm>
            <a:off x="807794" y="3570228"/>
            <a:ext cx="781050" cy="781050"/>
          </a:xfrm>
          <a:custGeom>
            <a:avLst/>
            <a:gdLst/>
            <a:ahLst/>
            <a:cxnLst/>
            <a:rect l="l" t="t" r="r" b="b"/>
            <a:pathLst>
              <a:path w="781050" h="781050">
                <a:moveTo>
                  <a:pt x="390524" y="781049"/>
                </a:moveTo>
                <a:lnTo>
                  <a:pt x="341560" y="778008"/>
                </a:lnTo>
                <a:lnTo>
                  <a:pt x="294404" y="769128"/>
                </a:lnTo>
                <a:lnTo>
                  <a:pt x="249424" y="754773"/>
                </a:lnTo>
                <a:lnTo>
                  <a:pt x="206986" y="735310"/>
                </a:lnTo>
                <a:lnTo>
                  <a:pt x="167458" y="711103"/>
                </a:lnTo>
                <a:lnTo>
                  <a:pt x="131206" y="682519"/>
                </a:lnTo>
                <a:lnTo>
                  <a:pt x="98597" y="649921"/>
                </a:lnTo>
                <a:lnTo>
                  <a:pt x="69999" y="613677"/>
                </a:lnTo>
                <a:lnTo>
                  <a:pt x="45777" y="574149"/>
                </a:lnTo>
                <a:lnTo>
                  <a:pt x="26300" y="531705"/>
                </a:lnTo>
                <a:lnTo>
                  <a:pt x="11933" y="486710"/>
                </a:lnTo>
                <a:lnTo>
                  <a:pt x="3044" y="439528"/>
                </a:lnTo>
                <a:lnTo>
                  <a:pt x="0" y="390524"/>
                </a:lnTo>
                <a:lnTo>
                  <a:pt x="3044" y="341521"/>
                </a:lnTo>
                <a:lnTo>
                  <a:pt x="11933" y="294339"/>
                </a:lnTo>
                <a:lnTo>
                  <a:pt x="26300" y="249344"/>
                </a:lnTo>
                <a:lnTo>
                  <a:pt x="45777" y="206900"/>
                </a:lnTo>
                <a:lnTo>
                  <a:pt x="69999" y="167372"/>
                </a:lnTo>
                <a:lnTo>
                  <a:pt x="98597" y="131128"/>
                </a:lnTo>
                <a:lnTo>
                  <a:pt x="131206" y="98530"/>
                </a:lnTo>
                <a:lnTo>
                  <a:pt x="167458" y="69946"/>
                </a:lnTo>
                <a:lnTo>
                  <a:pt x="206986" y="45739"/>
                </a:lnTo>
                <a:lnTo>
                  <a:pt x="249424" y="26276"/>
                </a:lnTo>
                <a:lnTo>
                  <a:pt x="294404" y="11921"/>
                </a:lnTo>
                <a:lnTo>
                  <a:pt x="341560" y="3041"/>
                </a:lnTo>
                <a:lnTo>
                  <a:pt x="390524" y="0"/>
                </a:lnTo>
                <a:lnTo>
                  <a:pt x="439489" y="3041"/>
                </a:lnTo>
                <a:lnTo>
                  <a:pt x="486645" y="11921"/>
                </a:lnTo>
                <a:lnTo>
                  <a:pt x="531625" y="26276"/>
                </a:lnTo>
                <a:lnTo>
                  <a:pt x="574063" y="45739"/>
                </a:lnTo>
                <a:lnTo>
                  <a:pt x="613591" y="69946"/>
                </a:lnTo>
                <a:lnTo>
                  <a:pt x="649843" y="98530"/>
                </a:lnTo>
                <a:lnTo>
                  <a:pt x="682452" y="131128"/>
                </a:lnTo>
                <a:lnTo>
                  <a:pt x="711050" y="167372"/>
                </a:lnTo>
                <a:lnTo>
                  <a:pt x="728140" y="195262"/>
                </a:lnTo>
                <a:lnTo>
                  <a:pt x="351472" y="195262"/>
                </a:lnTo>
                <a:lnTo>
                  <a:pt x="351472" y="429577"/>
                </a:lnTo>
                <a:lnTo>
                  <a:pt x="778623" y="429577"/>
                </a:lnTo>
                <a:lnTo>
                  <a:pt x="778005" y="439528"/>
                </a:lnTo>
                <a:lnTo>
                  <a:pt x="769116" y="486710"/>
                </a:lnTo>
                <a:lnTo>
                  <a:pt x="762419" y="507682"/>
                </a:lnTo>
                <a:lnTo>
                  <a:pt x="351472" y="507682"/>
                </a:lnTo>
                <a:lnTo>
                  <a:pt x="351472" y="585787"/>
                </a:lnTo>
                <a:lnTo>
                  <a:pt x="728140" y="585787"/>
                </a:lnTo>
                <a:lnTo>
                  <a:pt x="711050" y="613677"/>
                </a:lnTo>
                <a:lnTo>
                  <a:pt x="682452" y="649921"/>
                </a:lnTo>
                <a:lnTo>
                  <a:pt x="649843" y="682519"/>
                </a:lnTo>
                <a:lnTo>
                  <a:pt x="613591" y="711103"/>
                </a:lnTo>
                <a:lnTo>
                  <a:pt x="574063" y="735310"/>
                </a:lnTo>
                <a:lnTo>
                  <a:pt x="531625" y="754773"/>
                </a:lnTo>
                <a:lnTo>
                  <a:pt x="486645" y="769128"/>
                </a:lnTo>
                <a:lnTo>
                  <a:pt x="439489" y="778008"/>
                </a:lnTo>
                <a:lnTo>
                  <a:pt x="390524" y="781049"/>
                </a:lnTo>
                <a:close/>
              </a:path>
              <a:path w="781050" h="781050">
                <a:moveTo>
                  <a:pt x="778623" y="429577"/>
                </a:moveTo>
                <a:lnTo>
                  <a:pt x="429577" y="429577"/>
                </a:lnTo>
                <a:lnTo>
                  <a:pt x="429577" y="195262"/>
                </a:lnTo>
                <a:lnTo>
                  <a:pt x="728140" y="195262"/>
                </a:lnTo>
                <a:lnTo>
                  <a:pt x="735271" y="206900"/>
                </a:lnTo>
                <a:lnTo>
                  <a:pt x="754749" y="249344"/>
                </a:lnTo>
                <a:lnTo>
                  <a:pt x="769116" y="294339"/>
                </a:lnTo>
                <a:lnTo>
                  <a:pt x="778005" y="341521"/>
                </a:lnTo>
                <a:lnTo>
                  <a:pt x="781049" y="390524"/>
                </a:lnTo>
                <a:lnTo>
                  <a:pt x="778623" y="429577"/>
                </a:lnTo>
                <a:close/>
              </a:path>
              <a:path w="781050" h="781050">
                <a:moveTo>
                  <a:pt x="728140" y="585787"/>
                </a:moveTo>
                <a:lnTo>
                  <a:pt x="429577" y="585787"/>
                </a:lnTo>
                <a:lnTo>
                  <a:pt x="429577" y="507682"/>
                </a:lnTo>
                <a:lnTo>
                  <a:pt x="762419" y="507682"/>
                </a:lnTo>
                <a:lnTo>
                  <a:pt x="754749" y="531705"/>
                </a:lnTo>
                <a:lnTo>
                  <a:pt x="735271" y="574149"/>
                </a:lnTo>
                <a:lnTo>
                  <a:pt x="728140" y="585787"/>
                </a:lnTo>
                <a:close/>
              </a:path>
            </a:pathLst>
          </a:custGeom>
          <a:solidFill>
            <a:srgbClr val="A066CB"/>
          </a:solidFill>
        </p:spPr>
        <p:txBody>
          <a:bodyPr wrap="square" lIns="0" tIns="0" rIns="0" bIns="0" rtlCol="0"/>
          <a:lstStyle/>
          <a:p/>
        </p:txBody>
      </p:sp>
      <p:sp>
        <p:nvSpPr>
          <p:cNvPr id="7" name="object 7"/>
          <p:cNvSpPr/>
          <p:nvPr/>
        </p:nvSpPr>
        <p:spPr>
          <a:xfrm>
            <a:off x="6776585" y="3564513"/>
            <a:ext cx="685165" cy="781050"/>
          </a:xfrm>
          <a:custGeom>
            <a:avLst/>
            <a:gdLst/>
            <a:ahLst/>
            <a:cxnLst/>
            <a:rect l="l" t="t" r="r" b="b"/>
            <a:pathLst>
              <a:path w="685164" h="781050">
                <a:moveTo>
                  <a:pt x="91320" y="781049"/>
                </a:moveTo>
                <a:lnTo>
                  <a:pt x="0" y="781049"/>
                </a:lnTo>
                <a:lnTo>
                  <a:pt x="0" y="0"/>
                </a:lnTo>
                <a:lnTo>
                  <a:pt x="410941" y="0"/>
                </a:lnTo>
                <a:lnTo>
                  <a:pt x="429206" y="91888"/>
                </a:lnTo>
                <a:lnTo>
                  <a:pt x="684903" y="91888"/>
                </a:lnTo>
                <a:lnTo>
                  <a:pt x="684903" y="551329"/>
                </a:lnTo>
                <a:lnTo>
                  <a:pt x="365281" y="551329"/>
                </a:lnTo>
                <a:lnTo>
                  <a:pt x="347017" y="459441"/>
                </a:lnTo>
                <a:lnTo>
                  <a:pt x="91320" y="459441"/>
                </a:lnTo>
                <a:lnTo>
                  <a:pt x="91320" y="781049"/>
                </a:lnTo>
                <a:close/>
              </a:path>
            </a:pathLst>
          </a:custGeom>
          <a:solidFill>
            <a:srgbClr val="A066CB"/>
          </a:solidFill>
        </p:spPr>
        <p:txBody>
          <a:bodyPr wrap="square" lIns="0" tIns="0" rIns="0" bIns="0" rtlCol="0"/>
          <a:lstStyle/>
          <a:p/>
        </p:txBody>
      </p:sp>
      <p:sp>
        <p:nvSpPr>
          <p:cNvPr id="8" name="object 8"/>
          <p:cNvSpPr/>
          <p:nvPr/>
        </p:nvSpPr>
        <p:spPr>
          <a:xfrm>
            <a:off x="13106238" y="3575308"/>
            <a:ext cx="598805" cy="781050"/>
          </a:xfrm>
          <a:custGeom>
            <a:avLst/>
            <a:gdLst/>
            <a:ahLst/>
            <a:cxnLst/>
            <a:rect l="l" t="t" r="r" b="b"/>
            <a:pathLst>
              <a:path w="598805" h="781050">
                <a:moveTo>
                  <a:pt x="183368" y="260349"/>
                </a:moveTo>
                <a:lnTo>
                  <a:pt x="112266" y="260349"/>
                </a:lnTo>
                <a:lnTo>
                  <a:pt x="112266" y="185964"/>
                </a:lnTo>
                <a:lnTo>
                  <a:pt x="118954" y="136545"/>
                </a:lnTo>
                <a:lnTo>
                  <a:pt x="137824" y="92128"/>
                </a:lnTo>
                <a:lnTo>
                  <a:pt x="167090" y="54487"/>
                </a:lnTo>
                <a:lnTo>
                  <a:pt x="204962" y="25401"/>
                </a:lnTo>
                <a:lnTo>
                  <a:pt x="249654" y="6646"/>
                </a:lnTo>
                <a:lnTo>
                  <a:pt x="299377" y="0"/>
                </a:lnTo>
                <a:lnTo>
                  <a:pt x="349100" y="6646"/>
                </a:lnTo>
                <a:lnTo>
                  <a:pt x="393792" y="25401"/>
                </a:lnTo>
                <a:lnTo>
                  <a:pt x="431664" y="54487"/>
                </a:lnTo>
                <a:lnTo>
                  <a:pt x="444244" y="70666"/>
                </a:lnTo>
                <a:lnTo>
                  <a:pt x="299377" y="70666"/>
                </a:lnTo>
                <a:lnTo>
                  <a:pt x="254254" y="79737"/>
                </a:lnTo>
                <a:lnTo>
                  <a:pt x="217376" y="104465"/>
                </a:lnTo>
                <a:lnTo>
                  <a:pt x="192496" y="141117"/>
                </a:lnTo>
                <a:lnTo>
                  <a:pt x="183368" y="185964"/>
                </a:lnTo>
                <a:lnTo>
                  <a:pt x="183368" y="260349"/>
                </a:lnTo>
                <a:close/>
              </a:path>
              <a:path w="598805" h="781050">
                <a:moveTo>
                  <a:pt x="486488" y="260349"/>
                </a:moveTo>
                <a:lnTo>
                  <a:pt x="415386" y="260349"/>
                </a:lnTo>
                <a:lnTo>
                  <a:pt x="415386" y="185964"/>
                </a:lnTo>
                <a:lnTo>
                  <a:pt x="406258" y="141117"/>
                </a:lnTo>
                <a:lnTo>
                  <a:pt x="381378" y="104465"/>
                </a:lnTo>
                <a:lnTo>
                  <a:pt x="344500" y="79737"/>
                </a:lnTo>
                <a:lnTo>
                  <a:pt x="299377" y="70666"/>
                </a:lnTo>
                <a:lnTo>
                  <a:pt x="444244" y="70666"/>
                </a:lnTo>
                <a:lnTo>
                  <a:pt x="460930" y="92128"/>
                </a:lnTo>
                <a:lnTo>
                  <a:pt x="479800" y="136545"/>
                </a:lnTo>
                <a:lnTo>
                  <a:pt x="486488" y="185964"/>
                </a:lnTo>
                <a:lnTo>
                  <a:pt x="486488" y="260349"/>
                </a:lnTo>
                <a:close/>
              </a:path>
              <a:path w="598805" h="781050">
                <a:moveTo>
                  <a:pt x="523910" y="781049"/>
                </a:moveTo>
                <a:lnTo>
                  <a:pt x="74844" y="781049"/>
                </a:lnTo>
                <a:lnTo>
                  <a:pt x="45704" y="775206"/>
                </a:lnTo>
                <a:lnTo>
                  <a:pt x="21915" y="759268"/>
                </a:lnTo>
                <a:lnTo>
                  <a:pt x="5879" y="735625"/>
                </a:lnTo>
                <a:lnTo>
                  <a:pt x="0" y="706664"/>
                </a:lnTo>
                <a:lnTo>
                  <a:pt x="0" y="334735"/>
                </a:lnTo>
                <a:lnTo>
                  <a:pt x="5879" y="305774"/>
                </a:lnTo>
                <a:lnTo>
                  <a:pt x="21915" y="282131"/>
                </a:lnTo>
                <a:lnTo>
                  <a:pt x="45704" y="266193"/>
                </a:lnTo>
                <a:lnTo>
                  <a:pt x="74844" y="260349"/>
                </a:lnTo>
                <a:lnTo>
                  <a:pt x="523910" y="260349"/>
                </a:lnTo>
                <a:lnTo>
                  <a:pt x="553050" y="266193"/>
                </a:lnTo>
                <a:lnTo>
                  <a:pt x="576839" y="282131"/>
                </a:lnTo>
                <a:lnTo>
                  <a:pt x="592875" y="305774"/>
                </a:lnTo>
                <a:lnTo>
                  <a:pt x="598755" y="334735"/>
                </a:lnTo>
                <a:lnTo>
                  <a:pt x="598755" y="446314"/>
                </a:lnTo>
                <a:lnTo>
                  <a:pt x="299377" y="446314"/>
                </a:lnTo>
                <a:lnTo>
                  <a:pt x="270237" y="452157"/>
                </a:lnTo>
                <a:lnTo>
                  <a:pt x="246448" y="468095"/>
                </a:lnTo>
                <a:lnTo>
                  <a:pt x="230412" y="491738"/>
                </a:lnTo>
                <a:lnTo>
                  <a:pt x="224533" y="520699"/>
                </a:lnTo>
                <a:lnTo>
                  <a:pt x="230412" y="549660"/>
                </a:lnTo>
                <a:lnTo>
                  <a:pt x="246448" y="573304"/>
                </a:lnTo>
                <a:lnTo>
                  <a:pt x="270237" y="589242"/>
                </a:lnTo>
                <a:lnTo>
                  <a:pt x="299377" y="595085"/>
                </a:lnTo>
                <a:lnTo>
                  <a:pt x="598755" y="595085"/>
                </a:lnTo>
                <a:lnTo>
                  <a:pt x="598755" y="706664"/>
                </a:lnTo>
                <a:lnTo>
                  <a:pt x="592875" y="735625"/>
                </a:lnTo>
                <a:lnTo>
                  <a:pt x="576839" y="759268"/>
                </a:lnTo>
                <a:lnTo>
                  <a:pt x="553050" y="775206"/>
                </a:lnTo>
                <a:lnTo>
                  <a:pt x="523910" y="781049"/>
                </a:lnTo>
                <a:close/>
              </a:path>
              <a:path w="598805" h="781050">
                <a:moveTo>
                  <a:pt x="598755" y="595085"/>
                </a:moveTo>
                <a:lnTo>
                  <a:pt x="299377" y="595085"/>
                </a:lnTo>
                <a:lnTo>
                  <a:pt x="328517" y="589242"/>
                </a:lnTo>
                <a:lnTo>
                  <a:pt x="352306" y="573304"/>
                </a:lnTo>
                <a:lnTo>
                  <a:pt x="368342" y="549660"/>
                </a:lnTo>
                <a:lnTo>
                  <a:pt x="374221" y="520699"/>
                </a:lnTo>
                <a:lnTo>
                  <a:pt x="368342" y="491738"/>
                </a:lnTo>
                <a:lnTo>
                  <a:pt x="352306" y="468095"/>
                </a:lnTo>
                <a:lnTo>
                  <a:pt x="328517" y="452157"/>
                </a:lnTo>
                <a:lnTo>
                  <a:pt x="299377" y="446314"/>
                </a:lnTo>
                <a:lnTo>
                  <a:pt x="598755" y="446314"/>
                </a:lnTo>
                <a:lnTo>
                  <a:pt x="598755" y="595085"/>
                </a:lnTo>
                <a:close/>
              </a:path>
            </a:pathLst>
          </a:custGeom>
          <a:solidFill>
            <a:srgbClr val="A066CB"/>
          </a:solidFill>
        </p:spPr>
        <p:txBody>
          <a:bodyPr wrap="square" lIns="0" tIns="0" rIns="0" bIns="0" rtlCol="0"/>
          <a:lstStyle/>
          <a:p/>
        </p:txBody>
      </p:sp>
      <p:sp>
        <p:nvSpPr>
          <p:cNvPr id="217" name="object 11"/>
          <p:cNvSpPr/>
          <p:nvPr/>
        </p:nvSpPr>
        <p:spPr>
          <a:xfrm>
            <a:off x="680016" y="9515239"/>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62892" y="432042"/>
            <a:ext cx="6770370" cy="2481580"/>
          </a:xfrm>
          <a:prstGeom prst="rect">
            <a:avLst/>
          </a:prstGeom>
        </p:spPr>
        <p:txBody>
          <a:bodyPr vert="horz" wrap="square" lIns="0" tIns="16510" rIns="0" bIns="0" rtlCol="0">
            <a:spAutoFit/>
          </a:bodyPr>
          <a:lstStyle/>
          <a:p>
            <a:pPr marL="12700" algn="just">
              <a:lnSpc>
                <a:spcPct val="100000"/>
              </a:lnSpc>
              <a:spcBef>
                <a:spcPts val="130"/>
              </a:spcBef>
            </a:pPr>
            <a:r>
              <a:rPr sz="3350" b="1" spc="125" dirty="0">
                <a:solidFill>
                  <a:srgbClr val="1736B1"/>
                </a:solidFill>
                <a:latin typeface="Trebuchet MS" panose="020B0603020202020204"/>
                <a:cs typeface="Trebuchet MS" panose="020B0603020202020204"/>
              </a:rPr>
              <a:t>Solution</a:t>
            </a:r>
            <a:r>
              <a:rPr sz="3350" b="1" spc="-90" dirty="0">
                <a:solidFill>
                  <a:srgbClr val="1736B1"/>
                </a:solidFill>
                <a:latin typeface="Trebuchet MS" panose="020B0603020202020204"/>
                <a:cs typeface="Trebuchet MS" panose="020B0603020202020204"/>
              </a:rPr>
              <a:t> </a:t>
            </a:r>
            <a:r>
              <a:rPr sz="3350" b="1" spc="-365" dirty="0">
                <a:solidFill>
                  <a:srgbClr val="1736B1"/>
                </a:solidFill>
                <a:latin typeface="Trebuchet MS" panose="020B0603020202020204"/>
                <a:cs typeface="Trebuchet MS" panose="020B0603020202020204"/>
              </a:rPr>
              <a:t>1</a:t>
            </a:r>
            <a:endParaRPr sz="3350">
              <a:latin typeface="Trebuchet MS" panose="020B0603020202020204"/>
              <a:cs typeface="Trebuchet MS" panose="020B0603020202020204"/>
            </a:endParaRPr>
          </a:p>
          <a:p>
            <a:pPr marL="12700" marR="5080" algn="l">
              <a:lnSpc>
                <a:spcPct val="115000"/>
              </a:lnSpc>
              <a:spcBef>
                <a:spcPts val="1965"/>
              </a:spcBef>
            </a:pPr>
            <a:r>
              <a:rPr sz="2400" dirty="0">
                <a:latin typeface="Times New Roman" panose="02020603050405020304" charset="0"/>
                <a:cs typeface="Times New Roman" panose="02020603050405020304" charset="0"/>
              </a:rPr>
              <a:t>Development of an advanced intrusion detection networking system, automation, and notification system using the latest Computer Vision and Honeypot technology</a:t>
            </a:r>
            <a:r>
              <a:rPr lang="en-IN" sz="2400" dirty="0">
                <a:latin typeface="Times New Roman" panose="02020603050405020304" charset="0"/>
                <a:cs typeface="Times New Roman" panose="02020603050405020304" charset="0"/>
              </a:rPr>
              <a:t>.</a:t>
            </a:r>
            <a:r>
              <a:rPr sz="2400" dirty="0">
                <a:latin typeface="Times New Roman" panose="02020603050405020304" charset="0"/>
                <a:cs typeface="Times New Roman" panose="02020603050405020304" charset="0"/>
              </a:rPr>
              <a:t> </a:t>
            </a:r>
            <a:endParaRPr sz="2400" dirty="0">
              <a:latin typeface="Times New Roman" panose="02020603050405020304" charset="0"/>
              <a:cs typeface="Times New Roman" panose="02020603050405020304" charset="0"/>
            </a:endParaRPr>
          </a:p>
        </p:txBody>
      </p:sp>
      <p:sp>
        <p:nvSpPr>
          <p:cNvPr id="3" name="object 3"/>
          <p:cNvSpPr txBox="1"/>
          <p:nvPr/>
        </p:nvSpPr>
        <p:spPr>
          <a:xfrm>
            <a:off x="9524792" y="3009773"/>
            <a:ext cx="7000875" cy="2085975"/>
          </a:xfrm>
          <a:prstGeom prst="rect">
            <a:avLst/>
          </a:prstGeom>
        </p:spPr>
        <p:txBody>
          <a:bodyPr vert="horz" wrap="square" lIns="0" tIns="12700" rIns="0" bIns="0" rtlCol="0">
            <a:spAutoFit/>
          </a:bodyPr>
          <a:lstStyle/>
          <a:p>
            <a:pPr marL="12700" algn="just">
              <a:lnSpc>
                <a:spcPct val="100000"/>
              </a:lnSpc>
              <a:spcBef>
                <a:spcPts val="100"/>
              </a:spcBef>
            </a:pPr>
            <a:r>
              <a:rPr sz="3500" b="1" spc="110" dirty="0">
                <a:solidFill>
                  <a:srgbClr val="1736B1"/>
                </a:solidFill>
                <a:latin typeface="Trebuchet MS" panose="020B0603020202020204"/>
                <a:cs typeface="Trebuchet MS" panose="020B0603020202020204"/>
              </a:rPr>
              <a:t>Solution</a:t>
            </a:r>
            <a:r>
              <a:rPr sz="3500" b="1" spc="-95" dirty="0">
                <a:solidFill>
                  <a:srgbClr val="1736B1"/>
                </a:solidFill>
                <a:latin typeface="Trebuchet MS" panose="020B0603020202020204"/>
                <a:cs typeface="Trebuchet MS" panose="020B0603020202020204"/>
              </a:rPr>
              <a:t> </a:t>
            </a:r>
            <a:r>
              <a:rPr sz="3500" b="1" spc="-225" dirty="0">
                <a:solidFill>
                  <a:srgbClr val="1736B1"/>
                </a:solidFill>
                <a:latin typeface="Trebuchet MS" panose="020B0603020202020204"/>
                <a:cs typeface="Trebuchet MS" panose="020B0603020202020204"/>
              </a:rPr>
              <a:t>2</a:t>
            </a:r>
            <a:endParaRPr sz="3500">
              <a:latin typeface="Trebuchet MS" panose="020B0603020202020204"/>
              <a:cs typeface="Trebuchet MS" panose="020B0603020202020204"/>
            </a:endParaRPr>
          </a:p>
          <a:p>
            <a:pPr marL="12700" marR="5080" algn="l">
              <a:lnSpc>
                <a:spcPct val="115000"/>
              </a:lnSpc>
              <a:spcBef>
                <a:spcPts val="2040"/>
              </a:spcBef>
            </a:pPr>
            <a:r>
              <a:rPr sz="2400">
                <a:latin typeface="Times New Roman" panose="02020603050405020304" charset="0"/>
                <a:cs typeface="Times New Roman" panose="02020603050405020304" charset="0"/>
              </a:rPr>
              <a:t>Creating a hardware and software solution that accurately classifies the level of intrusion in a premises or Local Area Network/Wide Area Network.</a:t>
            </a:r>
            <a:endParaRPr sz="2400">
              <a:latin typeface="Times New Roman" panose="02020603050405020304" charset="0"/>
              <a:cs typeface="Times New Roman" panose="02020603050405020304" charset="0"/>
            </a:endParaRPr>
          </a:p>
        </p:txBody>
      </p:sp>
      <p:sp>
        <p:nvSpPr>
          <p:cNvPr id="4" name="object 4"/>
          <p:cNvSpPr txBox="1"/>
          <p:nvPr/>
        </p:nvSpPr>
        <p:spPr>
          <a:xfrm>
            <a:off x="9562892" y="5257603"/>
            <a:ext cx="6995795" cy="2085975"/>
          </a:xfrm>
          <a:prstGeom prst="rect">
            <a:avLst/>
          </a:prstGeom>
        </p:spPr>
        <p:txBody>
          <a:bodyPr vert="horz" wrap="square" lIns="0" tIns="12700" rIns="0" bIns="0" rtlCol="0">
            <a:spAutoFit/>
          </a:bodyPr>
          <a:lstStyle/>
          <a:p>
            <a:pPr>
              <a:lnSpc>
                <a:spcPct val="100000"/>
              </a:lnSpc>
              <a:spcBef>
                <a:spcPts val="50"/>
              </a:spcBef>
            </a:pPr>
            <a:r>
              <a:rPr sz="3500" b="1" spc="110" dirty="0">
                <a:solidFill>
                  <a:srgbClr val="1736B1"/>
                </a:solidFill>
                <a:latin typeface="Trebuchet MS" panose="020B0603020202020204"/>
                <a:cs typeface="Trebuchet MS" panose="020B0603020202020204"/>
              </a:rPr>
              <a:t>Solution</a:t>
            </a:r>
            <a:r>
              <a:rPr sz="3500" b="1" spc="-100" dirty="0">
                <a:solidFill>
                  <a:srgbClr val="1736B1"/>
                </a:solidFill>
                <a:latin typeface="Trebuchet MS" panose="020B0603020202020204"/>
                <a:cs typeface="Trebuchet MS" panose="020B0603020202020204"/>
              </a:rPr>
              <a:t> </a:t>
            </a:r>
            <a:r>
              <a:rPr sz="3500" b="1" spc="-210" dirty="0">
                <a:solidFill>
                  <a:srgbClr val="1736B1"/>
                </a:solidFill>
                <a:latin typeface="Trebuchet MS" panose="020B0603020202020204"/>
                <a:cs typeface="Trebuchet MS" panose="020B0603020202020204"/>
              </a:rPr>
              <a:t>3</a:t>
            </a:r>
            <a:endParaRPr sz="3500">
              <a:latin typeface="Trebuchet MS" panose="020B0603020202020204"/>
              <a:cs typeface="Trebuchet MS" panose="020B0603020202020204"/>
            </a:endParaRPr>
          </a:p>
          <a:p>
            <a:pPr marL="12700" marR="67945" algn="l">
              <a:lnSpc>
                <a:spcPct val="115000"/>
              </a:lnSpc>
              <a:spcBef>
                <a:spcPts val="2040"/>
              </a:spcBef>
            </a:pPr>
            <a:r>
              <a:rPr sz="2400" dirty="0">
                <a:latin typeface="Times New Roman" panose="02020603050405020304" charset="0"/>
                <a:cs typeface="Times New Roman" panose="02020603050405020304" charset="0"/>
              </a:rPr>
              <a:t>Design and implementing an IoT-based locking system that prevents unauthorized access to the property using Computer Vision and Neural Networks framework.</a:t>
            </a:r>
            <a:endParaRPr sz="2400" dirty="0">
              <a:latin typeface="Times New Roman" panose="02020603050405020304" charset="0"/>
              <a:cs typeface="Times New Roman" panose="02020603050405020304" charset="0"/>
            </a:endParaRPr>
          </a:p>
        </p:txBody>
      </p:sp>
      <p:sp>
        <p:nvSpPr>
          <p:cNvPr id="5" name="object 5"/>
          <p:cNvSpPr txBox="1"/>
          <p:nvPr/>
        </p:nvSpPr>
        <p:spPr>
          <a:xfrm>
            <a:off x="1676553" y="3971487"/>
            <a:ext cx="4272915" cy="1351280"/>
          </a:xfrm>
          <a:prstGeom prst="rect">
            <a:avLst/>
          </a:prstGeom>
        </p:spPr>
        <p:txBody>
          <a:bodyPr vert="horz" wrap="square" lIns="0" tIns="12700" rIns="0" bIns="0" rtlCol="0">
            <a:spAutoFit/>
          </a:bodyPr>
          <a:lstStyle/>
          <a:p>
            <a:pPr marL="12700">
              <a:lnSpc>
                <a:spcPct val="100000"/>
              </a:lnSpc>
              <a:spcBef>
                <a:spcPts val="100"/>
              </a:spcBef>
            </a:pPr>
            <a:r>
              <a:rPr sz="8700" b="1" spc="465" dirty="0">
                <a:solidFill>
                  <a:srgbClr val="1736B1"/>
                </a:solidFill>
                <a:latin typeface="Trebuchet MS" panose="020B0603020202020204"/>
                <a:cs typeface="Trebuchet MS" panose="020B0603020202020204"/>
              </a:rPr>
              <a:t>S</a:t>
            </a:r>
            <a:r>
              <a:rPr sz="8700" b="1" spc="155" dirty="0">
                <a:solidFill>
                  <a:srgbClr val="1736B1"/>
                </a:solidFill>
                <a:latin typeface="Trebuchet MS" panose="020B0603020202020204"/>
                <a:cs typeface="Trebuchet MS" panose="020B0603020202020204"/>
              </a:rPr>
              <a:t>o</a:t>
            </a:r>
            <a:r>
              <a:rPr sz="8700" b="1" spc="5" dirty="0">
                <a:solidFill>
                  <a:srgbClr val="1736B1"/>
                </a:solidFill>
                <a:latin typeface="Trebuchet MS" panose="020B0603020202020204"/>
                <a:cs typeface="Trebuchet MS" panose="020B0603020202020204"/>
              </a:rPr>
              <a:t>l</a:t>
            </a:r>
            <a:r>
              <a:rPr sz="8700" b="1" spc="-150" dirty="0">
                <a:solidFill>
                  <a:srgbClr val="1736B1"/>
                </a:solidFill>
                <a:latin typeface="Trebuchet MS" panose="020B0603020202020204"/>
                <a:cs typeface="Trebuchet MS" panose="020B0603020202020204"/>
              </a:rPr>
              <a:t>u</a:t>
            </a:r>
            <a:r>
              <a:rPr sz="8700" b="1" spc="-145" dirty="0">
                <a:solidFill>
                  <a:srgbClr val="1736B1"/>
                </a:solidFill>
                <a:latin typeface="Trebuchet MS" panose="020B0603020202020204"/>
                <a:cs typeface="Trebuchet MS" panose="020B0603020202020204"/>
              </a:rPr>
              <a:t>t</a:t>
            </a:r>
            <a:r>
              <a:rPr sz="8700" b="1" spc="-145" dirty="0">
                <a:solidFill>
                  <a:srgbClr val="1736B1"/>
                </a:solidFill>
                <a:latin typeface="Trebuchet MS" panose="020B0603020202020204"/>
                <a:cs typeface="Trebuchet MS" panose="020B0603020202020204"/>
              </a:rPr>
              <a:t>i</a:t>
            </a:r>
            <a:r>
              <a:rPr sz="8700" b="1" spc="155" dirty="0">
                <a:solidFill>
                  <a:srgbClr val="1736B1"/>
                </a:solidFill>
                <a:latin typeface="Trebuchet MS" panose="020B0603020202020204"/>
                <a:cs typeface="Trebuchet MS" panose="020B0603020202020204"/>
              </a:rPr>
              <a:t>o</a:t>
            </a:r>
            <a:r>
              <a:rPr sz="8700" b="1" spc="-100" dirty="0">
                <a:solidFill>
                  <a:srgbClr val="1736B1"/>
                </a:solidFill>
                <a:latin typeface="Trebuchet MS" panose="020B0603020202020204"/>
                <a:cs typeface="Trebuchet MS" panose="020B0603020202020204"/>
              </a:rPr>
              <a:t>n</a:t>
            </a:r>
            <a:endParaRPr lang="en-IN" sz="2800" spc="130" dirty="0">
              <a:latin typeface="Times New Roman" panose="02020603050405020304" charset="0"/>
              <a:cs typeface="Times New Roman" panose="02020603050405020304" charset="0"/>
            </a:endParaRPr>
          </a:p>
        </p:txBody>
      </p:sp>
      <p:sp>
        <p:nvSpPr>
          <p:cNvPr id="13" name="Text Box 12"/>
          <p:cNvSpPr txBox="1"/>
          <p:nvPr/>
        </p:nvSpPr>
        <p:spPr>
          <a:xfrm>
            <a:off x="578485" y="5322570"/>
            <a:ext cx="6979285" cy="586105"/>
          </a:xfrm>
          <a:prstGeom prst="rect">
            <a:avLst/>
          </a:prstGeom>
          <a:noFill/>
        </p:spPr>
        <p:txBody>
          <a:bodyPr wrap="square" rtlCol="0" anchor="t">
            <a:spAutoFit/>
          </a:bodyPr>
          <a:p>
            <a:pPr marL="12700" marR="5080" algn="just">
              <a:lnSpc>
                <a:spcPct val="115000"/>
              </a:lnSpc>
              <a:spcBef>
                <a:spcPts val="1965"/>
              </a:spcBef>
            </a:pPr>
            <a:r>
              <a:rPr lang="en-US" altLang="en-IN" sz="2800" spc="105" dirty="0">
                <a:latin typeface="Trebuchet MS" panose="020B0603020202020204"/>
                <a:cs typeface="Trebuchet MS" panose="020B0603020202020204"/>
                <a:sym typeface="+mn-ea"/>
              </a:rPr>
              <a:t>O</a:t>
            </a:r>
            <a:r>
              <a:rPr lang="en-IN" sz="2800" spc="105" dirty="0">
                <a:latin typeface="Trebuchet MS" panose="020B0603020202020204"/>
                <a:cs typeface="Trebuchet MS" panose="020B0603020202020204"/>
                <a:sym typeface="+mn-ea"/>
              </a:rPr>
              <a:t>ne stop Intrusion Detection System </a:t>
            </a:r>
            <a:endParaRPr lang="en-IN" sz="2800" spc="105" dirty="0">
              <a:latin typeface="Trebuchet MS" panose="020B0603020202020204"/>
              <a:cs typeface="Trebuchet MS" panose="020B0603020202020204"/>
              <a:sym typeface="+mn-ea"/>
            </a:endParaRPr>
          </a:p>
        </p:txBody>
      </p:sp>
      <p:sp>
        <p:nvSpPr>
          <p:cNvPr id="14" name="object 4"/>
          <p:cNvSpPr txBox="1"/>
          <p:nvPr/>
        </p:nvSpPr>
        <p:spPr>
          <a:xfrm>
            <a:off x="9569877" y="7505503"/>
            <a:ext cx="6995795" cy="2085975"/>
          </a:xfrm>
          <a:prstGeom prst="rect">
            <a:avLst/>
          </a:prstGeom>
        </p:spPr>
        <p:txBody>
          <a:bodyPr vert="horz" wrap="square" lIns="0" tIns="12700" rIns="0" bIns="0" rtlCol="0">
            <a:spAutoFit/>
          </a:bodyPr>
          <a:p>
            <a:pPr>
              <a:lnSpc>
                <a:spcPct val="100000"/>
              </a:lnSpc>
              <a:spcBef>
                <a:spcPts val="50"/>
              </a:spcBef>
            </a:pPr>
            <a:r>
              <a:rPr sz="3500" b="1" spc="110" dirty="0">
                <a:solidFill>
                  <a:srgbClr val="1736B1"/>
                </a:solidFill>
                <a:latin typeface="Trebuchet MS" panose="020B0603020202020204"/>
                <a:cs typeface="Trebuchet MS" panose="020B0603020202020204"/>
              </a:rPr>
              <a:t>Solution</a:t>
            </a:r>
            <a:r>
              <a:rPr sz="3500" b="1" spc="-100" dirty="0">
                <a:solidFill>
                  <a:srgbClr val="1736B1"/>
                </a:solidFill>
                <a:latin typeface="Trebuchet MS" panose="020B0603020202020204"/>
                <a:cs typeface="Trebuchet MS" panose="020B0603020202020204"/>
              </a:rPr>
              <a:t> </a:t>
            </a:r>
            <a:r>
              <a:rPr lang="en-IN" sz="3500" b="1" spc="-100" dirty="0">
                <a:solidFill>
                  <a:srgbClr val="1736B1"/>
                </a:solidFill>
                <a:latin typeface="Trebuchet MS" panose="020B0603020202020204"/>
                <a:cs typeface="Trebuchet MS" panose="020B0603020202020204"/>
              </a:rPr>
              <a:t>4</a:t>
            </a:r>
            <a:endParaRPr sz="3500">
              <a:latin typeface="Trebuchet MS" panose="020B0603020202020204"/>
              <a:cs typeface="Trebuchet MS" panose="020B0603020202020204"/>
            </a:endParaRPr>
          </a:p>
          <a:p>
            <a:pPr marL="12700" marR="67945">
              <a:lnSpc>
                <a:spcPct val="115000"/>
              </a:lnSpc>
              <a:spcBef>
                <a:spcPts val="2040"/>
              </a:spcBef>
            </a:pPr>
            <a:r>
              <a:rPr sz="2400" spc="-120" dirty="0">
                <a:latin typeface="Times New Roman" panose="02020603050405020304" charset="0"/>
                <a:cs typeface="Times New Roman" panose="02020603050405020304" charset="0"/>
                <a:sym typeface="+mn-ea"/>
              </a:rPr>
              <a:t> </a:t>
            </a:r>
            <a:r>
              <a:rPr lang="en-US" altLang="en-IN" sz="2400" spc="-120" dirty="0">
                <a:latin typeface="Times New Roman" panose="02020603050405020304" charset="0"/>
                <a:cs typeface="Times New Roman" panose="02020603050405020304" charset="0"/>
                <a:sym typeface="+mn-ea"/>
              </a:rPr>
              <a:t>Making the solution availbale to a common man by using low cost , efficient hardware that provides the same set of functionalities that of a large scale IDS. </a:t>
            </a:r>
            <a:endParaRPr lang="en-US" altLang="en-IN" sz="2400" spc="-120" dirty="0">
              <a:latin typeface="Times New Roman" panose="02020603050405020304" charset="0"/>
              <a:cs typeface="Times New Roman" panose="02020603050405020304" charset="0"/>
              <a:sym typeface="+mn-ea"/>
            </a:endParaRPr>
          </a:p>
        </p:txBody>
      </p:sp>
      <p:sp>
        <p:nvSpPr>
          <p:cNvPr id="16" name="object 10"/>
          <p:cNvSpPr/>
          <p:nvPr/>
        </p:nvSpPr>
        <p:spPr>
          <a:xfrm>
            <a:off x="8458200" y="4953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7" name="object 10"/>
          <p:cNvSpPr/>
          <p:nvPr/>
        </p:nvSpPr>
        <p:spPr>
          <a:xfrm>
            <a:off x="8458200" y="30099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8" name="object 10"/>
          <p:cNvSpPr/>
          <p:nvPr/>
        </p:nvSpPr>
        <p:spPr>
          <a:xfrm>
            <a:off x="8432800" y="5346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
        <p:nvSpPr>
          <p:cNvPr id="19" name="object 10"/>
          <p:cNvSpPr/>
          <p:nvPr/>
        </p:nvSpPr>
        <p:spPr>
          <a:xfrm>
            <a:off x="8432800" y="7632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322;p3"/>
          <p:cNvSpPr/>
          <p:nvPr/>
        </p:nvSpPr>
        <p:spPr>
          <a:xfrm>
            <a:off x="3923665" y="3164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1" name="object 2"/>
          <p:cNvSpPr txBox="1">
            <a:spLocks noGrp="1"/>
          </p:cNvSpPr>
          <p:nvPr>
            <p:ph type="title"/>
          </p:nvPr>
        </p:nvSpPr>
        <p:spPr>
          <a:xfrm>
            <a:off x="1142712" y="571536"/>
            <a:ext cx="12869485" cy="1623060"/>
          </a:xfrm>
          <a:prstGeom prst="rect">
            <a:avLst/>
          </a:prstGeom>
        </p:spPr>
        <p:txBody>
          <a:bodyPr vert="horz" wrap="square" lIns="0" tIns="12065" rIns="0" bIns="0" rtlCol="0">
            <a:spAutoFit/>
          </a:bodyPr>
          <a:p>
            <a:pPr marL="12700" marR="5080">
              <a:lnSpc>
                <a:spcPct val="116000"/>
              </a:lnSpc>
              <a:spcBef>
                <a:spcPts val="95"/>
              </a:spcBef>
            </a:pPr>
            <a:r>
              <a:rPr lang="en-IN" sz="7000" b="0" spc="195" dirty="0">
                <a:latin typeface="Trebuchet MS" panose="020B0603020202020204"/>
                <a:cs typeface="Trebuchet MS" panose="020B0603020202020204"/>
              </a:rPr>
              <a:t>TECH STACK</a:t>
            </a:r>
            <a:endParaRPr lang="en-IN" sz="7000" b="0" spc="195" dirty="0">
              <a:latin typeface="Trebuchet MS" panose="020B0603020202020204"/>
              <a:cs typeface="Trebuchet MS" panose="020B0603020202020204"/>
            </a:endParaRPr>
          </a:p>
        </p:txBody>
      </p:sp>
      <p:sp>
        <p:nvSpPr>
          <p:cNvPr id="118" name="Google Shape;289;p3"/>
          <p:cNvSpPr/>
          <p:nvPr/>
        </p:nvSpPr>
        <p:spPr>
          <a:xfrm>
            <a:off x="7455535" y="238252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rPr>
              <a:t>Backend</a:t>
            </a:r>
            <a:endPar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 name="Google Shape;291;p3"/>
          <p:cNvSpPr/>
          <p:nvPr/>
        </p:nvSpPr>
        <p:spPr>
          <a:xfrm>
            <a:off x="11265528" y="237769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 name="Google Shape;294;p3"/>
          <p:cNvSpPr txBox="1"/>
          <p:nvPr/>
        </p:nvSpPr>
        <p:spPr>
          <a:xfrm>
            <a:off x="11341994" y="2466730"/>
            <a:ext cx="2000100" cy="305435"/>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IOT</a:t>
            </a:r>
            <a:endPar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 name="Google Shape;344;p3"/>
          <p:cNvSpPr/>
          <p:nvPr/>
        </p:nvSpPr>
        <p:spPr>
          <a:xfrm>
            <a:off x="5739130" y="2377440"/>
            <a:ext cx="1919605" cy="48768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sz="1600" b="0" i="0" u="none" strike="noStrike" cap="none">
                <a:solidFill>
                  <a:schemeClr val="dk1"/>
                </a:solidFill>
                <a:latin typeface="Times New Roman" panose="02020603050405020304" charset="0"/>
                <a:ea typeface="Arial" panose="020B0604020202020204"/>
                <a:cs typeface="Times New Roman" panose="02020603050405020304" charset="0"/>
                <a:sym typeface="Arial" panose="020B0604020202020204"/>
              </a:rPr>
              <a:t>Frontend / Interface</a:t>
            </a:r>
            <a:endParaRPr lang="en-IN" sz="1600" b="0" i="0" u="none" strike="noStrike" cap="none">
              <a:solidFill>
                <a:schemeClr val="dk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6" name="Google Shape;289;p3"/>
          <p:cNvSpPr/>
          <p:nvPr/>
        </p:nvSpPr>
        <p:spPr>
          <a:xfrm>
            <a:off x="9358630" y="237744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rPr>
              <a:t>Cloud</a:t>
            </a:r>
            <a:endPar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7" name="Google Shape;291;p3"/>
          <p:cNvSpPr/>
          <p:nvPr/>
        </p:nvSpPr>
        <p:spPr>
          <a:xfrm>
            <a:off x="13289908" y="2384683"/>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8" name="Google Shape;294;p3"/>
          <p:cNvSpPr txBox="1"/>
          <p:nvPr/>
        </p:nvSpPr>
        <p:spPr>
          <a:xfrm>
            <a:off x="13366374" y="2473715"/>
            <a:ext cx="2000100" cy="305435"/>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Hosting</a:t>
            </a:r>
            <a:endPar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 name="Google Shape;322;p3"/>
          <p:cNvSpPr/>
          <p:nvPr/>
        </p:nvSpPr>
        <p:spPr>
          <a:xfrm>
            <a:off x="4050665" y="3291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4" name="Google Shape;322;p3"/>
          <p:cNvSpPr/>
          <p:nvPr/>
        </p:nvSpPr>
        <p:spPr>
          <a:xfrm>
            <a:off x="5804535" y="3159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5" name="Google Shape;322;p3"/>
          <p:cNvSpPr/>
          <p:nvPr/>
        </p:nvSpPr>
        <p:spPr>
          <a:xfrm>
            <a:off x="5931535" y="3286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6" name="Google Shape;322;p3"/>
          <p:cNvSpPr/>
          <p:nvPr/>
        </p:nvSpPr>
        <p:spPr>
          <a:xfrm>
            <a:off x="582993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7" name="Google Shape;322;p3"/>
          <p:cNvSpPr/>
          <p:nvPr/>
        </p:nvSpPr>
        <p:spPr>
          <a:xfrm>
            <a:off x="5956935" y="4770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8" name="Google Shape;322;p3"/>
          <p:cNvSpPr/>
          <p:nvPr/>
        </p:nvSpPr>
        <p:spPr>
          <a:xfrm>
            <a:off x="5829935" y="6156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9" name="Google Shape;322;p3"/>
          <p:cNvSpPr/>
          <p:nvPr/>
        </p:nvSpPr>
        <p:spPr>
          <a:xfrm>
            <a:off x="5956935" y="6283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322;p3"/>
          <p:cNvSpPr/>
          <p:nvPr/>
        </p:nvSpPr>
        <p:spPr>
          <a:xfrm>
            <a:off x="765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1" name="Google Shape;322;p3"/>
          <p:cNvSpPr/>
          <p:nvPr/>
        </p:nvSpPr>
        <p:spPr>
          <a:xfrm>
            <a:off x="778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8" name="Google Shape;322;p3"/>
          <p:cNvSpPr/>
          <p:nvPr/>
        </p:nvSpPr>
        <p:spPr>
          <a:xfrm>
            <a:off x="956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9" name="Google Shape;322;p3"/>
          <p:cNvSpPr/>
          <p:nvPr/>
        </p:nvSpPr>
        <p:spPr>
          <a:xfrm>
            <a:off x="969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6" name="Google Shape;322;p3"/>
          <p:cNvSpPr/>
          <p:nvPr/>
        </p:nvSpPr>
        <p:spPr>
          <a:xfrm>
            <a:off x="1146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7" name="Google Shape;322;p3"/>
          <p:cNvSpPr/>
          <p:nvPr/>
        </p:nvSpPr>
        <p:spPr>
          <a:xfrm>
            <a:off x="1159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8" name="Google Shape;322;p3"/>
          <p:cNvSpPr/>
          <p:nvPr/>
        </p:nvSpPr>
        <p:spPr>
          <a:xfrm>
            <a:off x="11468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9" name="Google Shape;322;p3"/>
          <p:cNvSpPr/>
          <p:nvPr/>
        </p:nvSpPr>
        <p:spPr>
          <a:xfrm>
            <a:off x="11595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0" name="Google Shape;322;p3"/>
          <p:cNvSpPr/>
          <p:nvPr/>
        </p:nvSpPr>
        <p:spPr>
          <a:xfrm>
            <a:off x="11494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1" name="Google Shape;322;p3"/>
          <p:cNvSpPr/>
          <p:nvPr/>
        </p:nvSpPr>
        <p:spPr>
          <a:xfrm>
            <a:off x="11621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4" name="Google Shape;322;p3"/>
          <p:cNvSpPr/>
          <p:nvPr/>
        </p:nvSpPr>
        <p:spPr>
          <a:xfrm>
            <a:off x="1337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5" name="Google Shape;322;p3"/>
          <p:cNvSpPr/>
          <p:nvPr/>
        </p:nvSpPr>
        <p:spPr>
          <a:xfrm>
            <a:off x="1350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322;p3"/>
          <p:cNvSpPr/>
          <p:nvPr/>
        </p:nvSpPr>
        <p:spPr>
          <a:xfrm>
            <a:off x="13373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7" name="Google Shape;322;p3"/>
          <p:cNvSpPr/>
          <p:nvPr/>
        </p:nvSpPr>
        <p:spPr>
          <a:xfrm>
            <a:off x="13500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8" name="Google Shape;322;p3"/>
          <p:cNvSpPr/>
          <p:nvPr/>
        </p:nvSpPr>
        <p:spPr>
          <a:xfrm>
            <a:off x="13399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9" name="Google Shape;322;p3"/>
          <p:cNvSpPr/>
          <p:nvPr/>
        </p:nvSpPr>
        <p:spPr>
          <a:xfrm>
            <a:off x="13526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80" name="Google Shape;291;p3"/>
          <p:cNvSpPr/>
          <p:nvPr/>
        </p:nvSpPr>
        <p:spPr>
          <a:xfrm>
            <a:off x="3733793" y="23853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81" name="Google Shape;294;p3"/>
          <p:cNvSpPr txBox="1"/>
          <p:nvPr/>
        </p:nvSpPr>
        <p:spPr>
          <a:xfrm>
            <a:off x="3734059" y="2476255"/>
            <a:ext cx="2000100" cy="367030"/>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a:solidFill>
                  <a:srgbClr val="000000"/>
                </a:solidFill>
                <a:latin typeface="Times New Roman" panose="02020603050405020304" charset="0"/>
                <a:ea typeface="Arial" panose="020B0604020202020204"/>
                <a:cs typeface="Times New Roman" panose="02020603050405020304" charset="0"/>
                <a:sym typeface="Arial" panose="020B0604020202020204"/>
              </a:rPr>
              <a:t>Ai / ML / CV</a:t>
            </a:r>
            <a:endParaRPr lang="en-IN" altLang="en-GB" b="0" i="0" u="none" strike="noStrike" cap="none">
              <a:solidFill>
                <a:srgbClr val="000000"/>
              </a:solidFill>
              <a:latin typeface="Times New Roman" panose="02020603050405020304" charset="0"/>
              <a:ea typeface="Arial" panose="020B0604020202020204"/>
              <a:cs typeface="Times New Roman" panose="02020603050405020304" charset="0"/>
              <a:sym typeface="Arial" panose="020B0604020202020204"/>
            </a:endParaRPr>
          </a:p>
        </p:txBody>
      </p:sp>
      <p:pic>
        <p:nvPicPr>
          <p:cNvPr id="182" name="Google Shape;324;p3" descr="download"/>
          <p:cNvPicPr preferRelativeResize="0"/>
          <p:nvPr/>
        </p:nvPicPr>
        <p:blipFill rotWithShape="1">
          <a:blip r:embed="rId1"/>
          <a:srcRect/>
          <a:stretch>
            <a:fillRect/>
          </a:stretch>
        </p:blipFill>
        <p:spPr>
          <a:xfrm>
            <a:off x="6312535" y="3396615"/>
            <a:ext cx="885825" cy="956310"/>
          </a:xfrm>
          <a:prstGeom prst="rect">
            <a:avLst/>
          </a:prstGeom>
          <a:noFill/>
          <a:ln>
            <a:noFill/>
          </a:ln>
        </p:spPr>
      </p:pic>
      <p:pic>
        <p:nvPicPr>
          <p:cNvPr id="183" name="Google Shape;327;p3" descr="download (1)"/>
          <p:cNvPicPr preferRelativeResize="0"/>
          <p:nvPr/>
        </p:nvPicPr>
        <p:blipFill rotWithShape="1">
          <a:blip r:embed="rId2"/>
          <a:srcRect/>
          <a:stretch>
            <a:fillRect/>
          </a:stretch>
        </p:blipFill>
        <p:spPr>
          <a:xfrm>
            <a:off x="6236335" y="4872355"/>
            <a:ext cx="970915" cy="1047115"/>
          </a:xfrm>
          <a:prstGeom prst="rect">
            <a:avLst/>
          </a:prstGeom>
          <a:noFill/>
          <a:ln>
            <a:noFill/>
          </a:ln>
        </p:spPr>
      </p:pic>
      <p:pic>
        <p:nvPicPr>
          <p:cNvPr id="184" name="Google Shape;331;p3" descr="download (2)"/>
          <p:cNvPicPr preferRelativeResize="0"/>
          <p:nvPr/>
        </p:nvPicPr>
        <p:blipFill rotWithShape="1">
          <a:blip r:embed="rId3"/>
          <a:srcRect/>
          <a:stretch>
            <a:fillRect/>
          </a:stretch>
        </p:blipFill>
        <p:spPr>
          <a:xfrm>
            <a:off x="6356985" y="6543040"/>
            <a:ext cx="796925" cy="859790"/>
          </a:xfrm>
          <a:prstGeom prst="rect">
            <a:avLst/>
          </a:prstGeom>
          <a:noFill/>
          <a:ln>
            <a:noFill/>
          </a:ln>
        </p:spPr>
      </p:pic>
      <p:pic>
        <p:nvPicPr>
          <p:cNvPr id="185" name="Google Shape;355;p3" descr="WhatsApp Image 2022-04-13 at 10.43.32 AM"/>
          <p:cNvPicPr preferRelativeResize="0"/>
          <p:nvPr/>
        </p:nvPicPr>
        <p:blipFill rotWithShape="1">
          <a:blip r:embed="rId4"/>
          <a:srcRect/>
          <a:stretch>
            <a:fillRect/>
          </a:stretch>
        </p:blipFill>
        <p:spPr>
          <a:xfrm>
            <a:off x="13580110" y="3449320"/>
            <a:ext cx="1451610" cy="847090"/>
          </a:xfrm>
          <a:prstGeom prst="rect">
            <a:avLst/>
          </a:prstGeom>
          <a:noFill/>
          <a:ln>
            <a:noFill/>
          </a:ln>
        </p:spPr>
      </p:pic>
      <p:pic>
        <p:nvPicPr>
          <p:cNvPr id="187" name="Picture 186" descr="images"/>
          <p:cNvPicPr>
            <a:picLocks noChangeAspect="1"/>
          </p:cNvPicPr>
          <p:nvPr/>
        </p:nvPicPr>
        <p:blipFill>
          <a:blip r:embed="rId5"/>
          <a:stretch>
            <a:fillRect/>
          </a:stretch>
        </p:blipFill>
        <p:spPr>
          <a:xfrm>
            <a:off x="9982200" y="3351530"/>
            <a:ext cx="1075055" cy="1075055"/>
          </a:xfrm>
          <a:prstGeom prst="rect">
            <a:avLst/>
          </a:prstGeom>
        </p:spPr>
      </p:pic>
      <p:pic>
        <p:nvPicPr>
          <p:cNvPr id="188" name="Picture 187" descr="download"/>
          <p:cNvPicPr>
            <a:picLocks noChangeAspect="1"/>
          </p:cNvPicPr>
          <p:nvPr/>
        </p:nvPicPr>
        <p:blipFill>
          <a:blip r:embed="rId6"/>
          <a:stretch>
            <a:fillRect/>
          </a:stretch>
        </p:blipFill>
        <p:spPr>
          <a:xfrm>
            <a:off x="13835380" y="4897120"/>
            <a:ext cx="940435" cy="940435"/>
          </a:xfrm>
          <a:prstGeom prst="rect">
            <a:avLst/>
          </a:prstGeom>
        </p:spPr>
      </p:pic>
      <p:pic>
        <p:nvPicPr>
          <p:cNvPr id="189" name="Picture 188" descr="download"/>
          <p:cNvPicPr>
            <a:picLocks noChangeAspect="1"/>
          </p:cNvPicPr>
          <p:nvPr/>
        </p:nvPicPr>
        <p:blipFill>
          <a:blip r:embed="rId7"/>
          <a:stretch>
            <a:fillRect/>
          </a:stretch>
        </p:blipFill>
        <p:spPr>
          <a:xfrm>
            <a:off x="13863955" y="6421120"/>
            <a:ext cx="982980" cy="982980"/>
          </a:xfrm>
          <a:prstGeom prst="rect">
            <a:avLst/>
          </a:prstGeom>
        </p:spPr>
      </p:pic>
      <p:pic>
        <p:nvPicPr>
          <p:cNvPr id="190" name="Picture 189" descr="download (1)"/>
          <p:cNvPicPr>
            <a:picLocks noChangeAspect="1"/>
          </p:cNvPicPr>
          <p:nvPr/>
        </p:nvPicPr>
        <p:blipFill>
          <a:blip r:embed="rId8"/>
          <a:stretch>
            <a:fillRect/>
          </a:stretch>
        </p:blipFill>
        <p:spPr>
          <a:xfrm>
            <a:off x="11897360" y="3345815"/>
            <a:ext cx="1054735" cy="1054735"/>
          </a:xfrm>
          <a:prstGeom prst="rect">
            <a:avLst/>
          </a:prstGeom>
        </p:spPr>
      </p:pic>
      <p:pic>
        <p:nvPicPr>
          <p:cNvPr id="191" name="Picture 190" descr="download (2)"/>
          <p:cNvPicPr>
            <a:picLocks noChangeAspect="1"/>
          </p:cNvPicPr>
          <p:nvPr/>
        </p:nvPicPr>
        <p:blipFill>
          <a:blip r:embed="rId9"/>
          <a:stretch>
            <a:fillRect/>
          </a:stretch>
        </p:blipFill>
        <p:spPr>
          <a:xfrm>
            <a:off x="11951335" y="4931410"/>
            <a:ext cx="988060" cy="988060"/>
          </a:xfrm>
          <a:prstGeom prst="rect">
            <a:avLst/>
          </a:prstGeom>
        </p:spPr>
      </p:pic>
      <p:pic>
        <p:nvPicPr>
          <p:cNvPr id="192" name="Picture 191" descr="download (3)"/>
          <p:cNvPicPr>
            <a:picLocks noChangeAspect="1"/>
          </p:cNvPicPr>
          <p:nvPr/>
        </p:nvPicPr>
        <p:blipFill>
          <a:blip r:embed="rId10"/>
          <a:stretch>
            <a:fillRect/>
          </a:stretch>
        </p:blipFill>
        <p:spPr>
          <a:xfrm>
            <a:off x="12027535" y="6426835"/>
            <a:ext cx="919480" cy="919480"/>
          </a:xfrm>
          <a:prstGeom prst="rect">
            <a:avLst/>
          </a:prstGeom>
        </p:spPr>
      </p:pic>
      <p:pic>
        <p:nvPicPr>
          <p:cNvPr id="193" name="Picture 192" descr="download (1)"/>
          <p:cNvPicPr>
            <a:picLocks noChangeAspect="1"/>
          </p:cNvPicPr>
          <p:nvPr/>
        </p:nvPicPr>
        <p:blipFill>
          <a:blip r:embed="rId11"/>
          <a:stretch>
            <a:fillRect/>
          </a:stretch>
        </p:blipFill>
        <p:spPr>
          <a:xfrm>
            <a:off x="8217535" y="3489325"/>
            <a:ext cx="871220" cy="956945"/>
          </a:xfrm>
          <a:prstGeom prst="rect">
            <a:avLst/>
          </a:prstGeom>
        </p:spPr>
      </p:pic>
      <p:sp>
        <p:nvSpPr>
          <p:cNvPr id="201" name="Google Shape;322;p3"/>
          <p:cNvSpPr/>
          <p:nvPr/>
        </p:nvSpPr>
        <p:spPr>
          <a:xfrm>
            <a:off x="3949065"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2" name="Google Shape;322;p3"/>
          <p:cNvSpPr/>
          <p:nvPr/>
        </p:nvSpPr>
        <p:spPr>
          <a:xfrm>
            <a:off x="407606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04" name="Picture 203" descr="download (4)"/>
          <p:cNvPicPr>
            <a:picLocks noChangeAspect="1"/>
          </p:cNvPicPr>
          <p:nvPr/>
        </p:nvPicPr>
        <p:blipFill>
          <a:blip r:embed="rId12"/>
          <a:stretch>
            <a:fillRect/>
          </a:stretch>
        </p:blipFill>
        <p:spPr>
          <a:xfrm>
            <a:off x="4438015" y="4852670"/>
            <a:ext cx="1110615" cy="1110615"/>
          </a:xfrm>
          <a:prstGeom prst="rect">
            <a:avLst/>
          </a:prstGeom>
        </p:spPr>
      </p:pic>
      <p:sp>
        <p:nvSpPr>
          <p:cNvPr id="208" name="Google Shape;322;p3"/>
          <p:cNvSpPr/>
          <p:nvPr/>
        </p:nvSpPr>
        <p:spPr>
          <a:xfrm>
            <a:off x="3949065" y="621030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9" name="Google Shape;322;p3"/>
          <p:cNvSpPr/>
          <p:nvPr/>
        </p:nvSpPr>
        <p:spPr>
          <a:xfrm>
            <a:off x="4076065" y="63138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11" name="Picture 210" descr="download (5)"/>
          <p:cNvPicPr>
            <a:picLocks noChangeAspect="1"/>
          </p:cNvPicPr>
          <p:nvPr/>
        </p:nvPicPr>
        <p:blipFill>
          <a:blip r:embed="rId13"/>
          <a:stretch>
            <a:fillRect/>
          </a:stretch>
        </p:blipFill>
        <p:spPr>
          <a:xfrm>
            <a:off x="4441190" y="6438900"/>
            <a:ext cx="927735" cy="991870"/>
          </a:xfrm>
          <a:prstGeom prst="rect">
            <a:avLst/>
          </a:prstGeom>
        </p:spPr>
      </p:pic>
      <p:sp>
        <p:nvSpPr>
          <p:cNvPr id="212" name="Google Shape;322;p3"/>
          <p:cNvSpPr/>
          <p:nvPr/>
        </p:nvSpPr>
        <p:spPr>
          <a:xfrm>
            <a:off x="7693025" y="4612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3" name="Google Shape;322;p3"/>
          <p:cNvSpPr/>
          <p:nvPr/>
        </p:nvSpPr>
        <p:spPr>
          <a:xfrm>
            <a:off x="7820025" y="4739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16" name="Picture 215" descr="download (7)"/>
          <p:cNvPicPr>
            <a:picLocks noChangeAspect="1"/>
          </p:cNvPicPr>
          <p:nvPr/>
        </p:nvPicPr>
        <p:blipFill>
          <a:blip r:embed="rId14"/>
          <a:stretch>
            <a:fillRect/>
          </a:stretch>
        </p:blipFill>
        <p:spPr>
          <a:xfrm>
            <a:off x="8081645" y="4770120"/>
            <a:ext cx="1083310" cy="1083310"/>
          </a:xfrm>
          <a:prstGeom prst="rect">
            <a:avLst/>
          </a:prstGeom>
        </p:spPr>
      </p:pic>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219" name="Google Shape;322;p3"/>
          <p:cNvSpPr/>
          <p:nvPr/>
        </p:nvSpPr>
        <p:spPr>
          <a:xfrm>
            <a:off x="5867400" y="7600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3" name="Google Shape;291;p3"/>
          <p:cNvSpPr/>
          <p:nvPr/>
        </p:nvSpPr>
        <p:spPr>
          <a:xfrm>
            <a:off x="152907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4" name="Google Shape;294;p3"/>
          <p:cNvSpPr txBox="1"/>
          <p:nvPr/>
        </p:nvSpPr>
        <p:spPr>
          <a:xfrm>
            <a:off x="15291059" y="2450855"/>
            <a:ext cx="2000100" cy="305435"/>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Operating System</a:t>
            </a:r>
            <a:endParaRPr lang="en-IN" altLang="en-GB"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 name="Google Shape;322;p3"/>
          <p:cNvSpPr/>
          <p:nvPr/>
        </p:nvSpPr>
        <p:spPr>
          <a:xfrm>
            <a:off x="15285085" y="3118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8" name="Google Shape;322;p3"/>
          <p:cNvSpPr/>
          <p:nvPr/>
        </p:nvSpPr>
        <p:spPr>
          <a:xfrm>
            <a:off x="15412085" y="3245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33" name="Picture 232" descr="download (4)"/>
          <p:cNvPicPr>
            <a:picLocks noChangeAspect="1"/>
          </p:cNvPicPr>
          <p:nvPr/>
        </p:nvPicPr>
        <p:blipFill>
          <a:blip r:embed="rId15"/>
          <a:stretch>
            <a:fillRect/>
          </a:stretch>
        </p:blipFill>
        <p:spPr>
          <a:xfrm>
            <a:off x="15648940" y="3396615"/>
            <a:ext cx="1184910" cy="1000125"/>
          </a:xfrm>
          <a:prstGeom prst="rect">
            <a:avLst/>
          </a:prstGeom>
        </p:spPr>
      </p:pic>
      <p:sp>
        <p:nvSpPr>
          <p:cNvPr id="234" name="Google Shape;291;p3"/>
          <p:cNvSpPr/>
          <p:nvPr/>
        </p:nvSpPr>
        <p:spPr>
          <a:xfrm>
            <a:off x="17271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5" name="Google Shape;294;p3"/>
          <p:cNvSpPr txBox="1"/>
          <p:nvPr/>
        </p:nvSpPr>
        <p:spPr>
          <a:xfrm>
            <a:off x="1727459" y="2450855"/>
            <a:ext cx="2000100" cy="367030"/>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a:solidFill>
                  <a:srgbClr val="000000"/>
                </a:solidFill>
                <a:latin typeface="Times New Roman" panose="02020603050405020304" charset="0"/>
                <a:ea typeface="Arial" panose="020B0604020202020204"/>
                <a:cs typeface="Times New Roman" panose="02020603050405020304" charset="0"/>
                <a:sym typeface="Arial" panose="020B0604020202020204"/>
              </a:rPr>
              <a:t>Framework</a:t>
            </a:r>
            <a:endParaRPr lang="en-IN" altLang="en-GB" b="0" i="0" u="none" strike="noStrike" cap="none">
              <a:solidFill>
                <a:srgbClr val="00000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236" name="Google Shape;322;p3"/>
          <p:cNvSpPr/>
          <p:nvPr/>
        </p:nvSpPr>
        <p:spPr>
          <a:xfrm>
            <a:off x="1895475" y="3076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7" name="Google Shape;322;p3"/>
          <p:cNvSpPr/>
          <p:nvPr/>
        </p:nvSpPr>
        <p:spPr>
          <a:xfrm>
            <a:off x="2022475" y="3203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39" name="Picture 238" descr="download (8)"/>
          <p:cNvPicPr>
            <a:picLocks noChangeAspect="1"/>
          </p:cNvPicPr>
          <p:nvPr/>
        </p:nvPicPr>
        <p:blipFill>
          <a:blip r:embed="rId16"/>
          <a:stretch>
            <a:fillRect/>
          </a:stretch>
        </p:blipFill>
        <p:spPr>
          <a:xfrm>
            <a:off x="2273935" y="3302635"/>
            <a:ext cx="1123950" cy="1123950"/>
          </a:xfrm>
          <a:prstGeom prst="rect">
            <a:avLst/>
          </a:prstGeom>
        </p:spPr>
      </p:pic>
      <p:sp>
        <p:nvSpPr>
          <p:cNvPr id="242" name="Google Shape;322;p3"/>
          <p:cNvSpPr/>
          <p:nvPr/>
        </p:nvSpPr>
        <p:spPr>
          <a:xfrm>
            <a:off x="5994400" y="7727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43" name="Content Placeholder 242" descr="download (2)"/>
          <p:cNvPicPr>
            <a:picLocks noChangeAspect="1"/>
          </p:cNvPicPr>
          <p:nvPr>
            <p:ph sz="half" idx="3"/>
          </p:nvPr>
        </p:nvPicPr>
        <p:blipFill>
          <a:blip r:embed="rId17"/>
          <a:stretch>
            <a:fillRect/>
          </a:stretch>
        </p:blipFill>
        <p:spPr>
          <a:xfrm>
            <a:off x="6294120" y="7810500"/>
            <a:ext cx="1007745" cy="1007745"/>
          </a:xfrm>
          <a:prstGeom prst="rect">
            <a:avLst/>
          </a:prstGeom>
        </p:spPr>
      </p:pic>
      <p:pic>
        <p:nvPicPr>
          <p:cNvPr id="244" name="Picture 243" descr="download (1)"/>
          <p:cNvPicPr>
            <a:picLocks noChangeAspect="1"/>
          </p:cNvPicPr>
          <p:nvPr/>
        </p:nvPicPr>
        <p:blipFill>
          <a:blip r:embed="rId11"/>
          <a:stretch>
            <a:fillRect/>
          </a:stretch>
        </p:blipFill>
        <p:spPr>
          <a:xfrm>
            <a:off x="4419600" y="3456305"/>
            <a:ext cx="871220" cy="9569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639792" y="571536"/>
            <a:ext cx="12869485" cy="1261110"/>
          </a:xfrm>
          <a:prstGeom prst="rect">
            <a:avLst/>
          </a:prstGeom>
        </p:spPr>
        <p:txBody>
          <a:bodyPr vert="horz" wrap="square" lIns="0" tIns="12065" rIns="0" bIns="0" rtlCol="0">
            <a:spAutoFit/>
          </a:bodyPr>
          <a:p>
            <a:pPr marL="12700" marR="5080">
              <a:lnSpc>
                <a:spcPct val="116000"/>
              </a:lnSpc>
              <a:spcBef>
                <a:spcPts val="95"/>
              </a:spcBef>
            </a:pPr>
            <a:r>
              <a:rPr lang="en-IN" sz="7000" b="0" spc="195" dirty="0">
                <a:latin typeface="Trebuchet MS" panose="020B0603020202020204"/>
                <a:cs typeface="Trebuchet MS" panose="020B0603020202020204"/>
              </a:rPr>
              <a:t>LANGUAGES</a:t>
            </a:r>
            <a:endParaRPr lang="en-IN" sz="7000" b="0" spc="195" dirty="0">
              <a:latin typeface="Trebuchet MS" panose="020B0603020202020204"/>
              <a:cs typeface="Trebuchet MS" panose="020B0603020202020204"/>
            </a:endParaRPr>
          </a:p>
        </p:txBody>
      </p:sp>
      <p:pic>
        <p:nvPicPr>
          <p:cNvPr id="182" name="Google Shape;324;p3" descr="download"/>
          <p:cNvPicPr preferRelativeResize="0"/>
          <p:nvPr/>
        </p:nvPicPr>
        <p:blipFill rotWithShape="1">
          <a:blip r:embed="rId1"/>
          <a:srcRect/>
          <a:stretch>
            <a:fillRect/>
          </a:stretch>
        </p:blipFill>
        <p:spPr>
          <a:xfrm>
            <a:off x="7392035" y="2136140"/>
            <a:ext cx="1346200" cy="1332230"/>
          </a:xfrm>
          <a:prstGeom prst="rect">
            <a:avLst/>
          </a:prstGeom>
          <a:noFill/>
          <a:ln>
            <a:noFill/>
          </a:ln>
        </p:spPr>
      </p:pic>
      <p:pic>
        <p:nvPicPr>
          <p:cNvPr id="183" name="Google Shape;327;p3" descr="download (1)"/>
          <p:cNvPicPr preferRelativeResize="0"/>
          <p:nvPr/>
        </p:nvPicPr>
        <p:blipFill rotWithShape="1">
          <a:blip r:embed="rId2"/>
          <a:srcRect/>
          <a:stretch>
            <a:fillRect/>
          </a:stretch>
        </p:blipFill>
        <p:spPr>
          <a:xfrm>
            <a:off x="7315200" y="7012940"/>
            <a:ext cx="1475105" cy="1459230"/>
          </a:xfrm>
          <a:prstGeom prst="rect">
            <a:avLst/>
          </a:prstGeom>
          <a:noFill/>
          <a:ln>
            <a:noFill/>
          </a:ln>
        </p:spPr>
      </p:pic>
      <p:pic>
        <p:nvPicPr>
          <p:cNvPr id="184" name="Google Shape;331;p3" descr="download (2)"/>
          <p:cNvPicPr preferRelativeResize="0"/>
          <p:nvPr/>
        </p:nvPicPr>
        <p:blipFill rotWithShape="1">
          <a:blip r:embed="rId3"/>
          <a:srcRect/>
          <a:stretch>
            <a:fillRect/>
          </a:stretch>
        </p:blipFill>
        <p:spPr>
          <a:xfrm>
            <a:off x="7467600" y="4726940"/>
            <a:ext cx="1210945" cy="1197610"/>
          </a:xfrm>
          <a:prstGeom prst="rect">
            <a:avLst/>
          </a:prstGeom>
          <a:noFill/>
          <a:ln>
            <a:noFill/>
          </a:ln>
        </p:spPr>
      </p:pic>
      <p:pic>
        <p:nvPicPr>
          <p:cNvPr id="191" name="Picture 190" descr="download (2)"/>
          <p:cNvPicPr>
            <a:picLocks noChangeAspect="1"/>
          </p:cNvPicPr>
          <p:nvPr/>
        </p:nvPicPr>
        <p:blipFill>
          <a:blip r:embed="rId4"/>
          <a:stretch>
            <a:fillRect/>
          </a:stretch>
        </p:blipFill>
        <p:spPr>
          <a:xfrm>
            <a:off x="12420600" y="1934210"/>
            <a:ext cx="1786255" cy="1786255"/>
          </a:xfrm>
          <a:prstGeom prst="rect">
            <a:avLst/>
          </a:prstGeom>
        </p:spPr>
      </p:pic>
      <p:pic>
        <p:nvPicPr>
          <p:cNvPr id="199" name="Content Placeholder 198" descr="download (1)"/>
          <p:cNvPicPr>
            <a:picLocks noChangeAspect="1"/>
          </p:cNvPicPr>
          <p:nvPr>
            <p:ph sz="half" idx="2"/>
          </p:nvPr>
        </p:nvPicPr>
        <p:blipFill>
          <a:blip r:embed="rId5"/>
          <a:stretch>
            <a:fillRect/>
          </a:stretch>
        </p:blipFill>
        <p:spPr>
          <a:xfrm>
            <a:off x="914400" y="2171700"/>
            <a:ext cx="1705610" cy="1874520"/>
          </a:xfrm>
          <a:prstGeom prst="rect">
            <a:avLst/>
          </a:prstGeom>
        </p:spPr>
      </p:pic>
      <p:pic>
        <p:nvPicPr>
          <p:cNvPr id="216" name="Picture 215" descr="download (7)"/>
          <p:cNvPicPr>
            <a:picLocks noChangeAspect="1"/>
          </p:cNvPicPr>
          <p:nvPr/>
        </p:nvPicPr>
        <p:blipFill>
          <a:blip r:embed="rId6"/>
          <a:stretch>
            <a:fillRect/>
          </a:stretch>
        </p:blipFill>
        <p:spPr>
          <a:xfrm>
            <a:off x="685800" y="4354830"/>
            <a:ext cx="1645920" cy="1958340"/>
          </a:xfrm>
          <a:prstGeom prst="rect">
            <a:avLst/>
          </a:prstGeom>
        </p:spPr>
      </p:pic>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pic>
        <p:nvPicPr>
          <p:cNvPr id="222" name="Picture 221" descr="download (2)"/>
          <p:cNvPicPr>
            <a:picLocks noChangeAspect="1"/>
          </p:cNvPicPr>
          <p:nvPr/>
        </p:nvPicPr>
        <p:blipFill>
          <a:blip r:embed="rId7"/>
          <a:stretch>
            <a:fillRect/>
          </a:stretch>
        </p:blipFill>
        <p:spPr>
          <a:xfrm>
            <a:off x="762635" y="7012940"/>
            <a:ext cx="1651635" cy="1651635"/>
          </a:xfrm>
          <a:prstGeom prst="rect">
            <a:avLst/>
          </a:prstGeom>
        </p:spPr>
      </p:pic>
      <p:sp>
        <p:nvSpPr>
          <p:cNvPr id="3" name="object 3"/>
          <p:cNvSpPr txBox="1"/>
          <p:nvPr/>
        </p:nvSpPr>
        <p:spPr>
          <a:xfrm>
            <a:off x="2818765" y="2736850"/>
            <a:ext cx="3267075" cy="610235"/>
          </a:xfrm>
          <a:prstGeom prst="rect">
            <a:avLst/>
          </a:prstGeom>
        </p:spPr>
        <p:txBody>
          <a:bodyPr vert="horz" wrap="square" lIns="0" tIns="12700" rIns="0" bIns="0" rtlCol="0">
            <a:spAutoFit/>
          </a:bodyPr>
          <a:p>
            <a:pPr marL="12700" algn="just">
              <a:lnSpc>
                <a:spcPct val="100000"/>
              </a:lnSpc>
              <a:spcBef>
                <a:spcPts val="100"/>
              </a:spcBef>
            </a:pPr>
            <a:r>
              <a:rPr lang="en-IN" sz="1900">
                <a:latin typeface="Times New Roman" panose="02020603050405020304" charset="0"/>
                <a:cs typeface="Times New Roman" panose="02020603050405020304" charset="0"/>
              </a:rPr>
              <a:t>For Django App Deployment</a:t>
            </a:r>
            <a:endParaRPr lang="en-IN" sz="1900">
              <a:latin typeface="Times New Roman" panose="02020603050405020304" charset="0"/>
              <a:cs typeface="Times New Roman" panose="02020603050405020304" charset="0"/>
            </a:endParaRPr>
          </a:p>
          <a:p>
            <a:pPr marL="12700" algn="just">
              <a:lnSpc>
                <a:spcPct val="100000"/>
              </a:lnSpc>
              <a:spcBef>
                <a:spcPts val="100"/>
              </a:spcBef>
            </a:pPr>
            <a:r>
              <a:rPr lang="en-IN" sz="1900">
                <a:latin typeface="Times New Roman" panose="02020603050405020304" charset="0"/>
                <a:cs typeface="Times New Roman" panose="02020603050405020304" charset="0"/>
              </a:rPr>
              <a:t> and database </a:t>
            </a:r>
            <a:endParaRPr lang="en-IN" sz="1900">
              <a:latin typeface="Times New Roman" panose="02020603050405020304" charset="0"/>
              <a:cs typeface="Times New Roman" panose="02020603050405020304" charset="0"/>
            </a:endParaRPr>
          </a:p>
        </p:txBody>
      </p:sp>
      <p:sp>
        <p:nvSpPr>
          <p:cNvPr id="4" name="object 3"/>
          <p:cNvSpPr txBox="1"/>
          <p:nvPr/>
        </p:nvSpPr>
        <p:spPr>
          <a:xfrm>
            <a:off x="2513965" y="7693025"/>
            <a:ext cx="3267075" cy="304800"/>
          </a:xfrm>
          <a:prstGeom prst="rect">
            <a:avLst/>
          </a:prstGeom>
        </p:spPr>
        <p:txBody>
          <a:bodyPr vert="horz" wrap="square" lIns="0" tIns="12700" rIns="0" bIns="0" rtlCol="0">
            <a:spAutoFit/>
          </a:bodyPr>
          <a:p>
            <a:pPr marL="12700" algn="just">
              <a:lnSpc>
                <a:spcPct val="100000"/>
              </a:lnSpc>
              <a:spcBef>
                <a:spcPts val="100"/>
              </a:spcBef>
            </a:pPr>
            <a:r>
              <a:rPr lang="en-IN" sz="1900">
                <a:latin typeface="Times New Roman" panose="02020603050405020304" charset="0"/>
                <a:cs typeface="Times New Roman" panose="02020603050405020304" charset="0"/>
              </a:rPr>
              <a:t>For Android App Interfaces</a:t>
            </a:r>
            <a:endParaRPr lang="en-IN" sz="1900">
              <a:latin typeface="Times New Roman" panose="02020603050405020304" charset="0"/>
              <a:cs typeface="Times New Roman" panose="02020603050405020304" charset="0"/>
            </a:endParaRPr>
          </a:p>
        </p:txBody>
      </p:sp>
      <p:sp>
        <p:nvSpPr>
          <p:cNvPr id="5" name="object 3"/>
          <p:cNvSpPr txBox="1"/>
          <p:nvPr/>
        </p:nvSpPr>
        <p:spPr>
          <a:xfrm>
            <a:off x="8763000" y="2705100"/>
            <a:ext cx="3267075" cy="566420"/>
          </a:xfrm>
          <a:prstGeom prst="rect">
            <a:avLst/>
          </a:prstGeom>
        </p:spPr>
        <p:txBody>
          <a:bodyPr vert="horz" wrap="square" lIns="0" tIns="12700" rIns="0" bIns="0" rtlCol="0">
            <a:spAutoFit/>
          </a:bodyPr>
          <a:p>
            <a:pPr marL="12700" algn="just">
              <a:lnSpc>
                <a:spcPct val="100000"/>
              </a:lnSpc>
              <a:spcBef>
                <a:spcPts val="100"/>
              </a:spcBef>
            </a:pPr>
            <a:r>
              <a:rPr lang="en-IN">
                <a:latin typeface="Times New Roman" panose="02020603050405020304" charset="0"/>
                <a:cs typeface="Times New Roman" panose="02020603050405020304" charset="0"/>
              </a:rPr>
              <a:t>For Django app deployment and  , dashboard development</a:t>
            </a:r>
            <a:endParaRPr lang="en-IN">
              <a:latin typeface="Times New Roman" panose="02020603050405020304" charset="0"/>
              <a:cs typeface="Times New Roman" panose="02020603050405020304" charset="0"/>
            </a:endParaRPr>
          </a:p>
        </p:txBody>
      </p:sp>
      <p:sp>
        <p:nvSpPr>
          <p:cNvPr id="6" name="object 3"/>
          <p:cNvSpPr txBox="1"/>
          <p:nvPr/>
        </p:nvSpPr>
        <p:spPr>
          <a:xfrm>
            <a:off x="8914765" y="5247005"/>
            <a:ext cx="3267075" cy="596900"/>
          </a:xfrm>
          <a:prstGeom prst="rect">
            <a:avLst/>
          </a:prstGeom>
        </p:spPr>
        <p:txBody>
          <a:bodyPr vert="horz" wrap="square" lIns="0" tIns="12700" rIns="0" bIns="0" rtlCol="0">
            <a:spAutoFit/>
          </a:bodyPr>
          <a:p>
            <a:pPr marL="12700" algn="just">
              <a:lnSpc>
                <a:spcPct val="100000"/>
              </a:lnSpc>
              <a:spcBef>
                <a:spcPts val="100"/>
              </a:spcBef>
            </a:pPr>
            <a:r>
              <a:rPr lang="en-IN" sz="1900">
                <a:latin typeface="Times New Roman" panose="02020603050405020304" charset="0"/>
                <a:cs typeface="Times New Roman" panose="02020603050405020304" charset="0"/>
              </a:rPr>
              <a:t>For Django deployment and  , dashboard development</a:t>
            </a:r>
            <a:endParaRPr lang="en-IN" sz="1900">
              <a:latin typeface="Times New Roman" panose="02020603050405020304" charset="0"/>
              <a:cs typeface="Times New Roman" panose="02020603050405020304" charset="0"/>
            </a:endParaRPr>
          </a:p>
        </p:txBody>
      </p:sp>
      <p:sp>
        <p:nvSpPr>
          <p:cNvPr id="7" name="object 3"/>
          <p:cNvSpPr txBox="1"/>
          <p:nvPr/>
        </p:nvSpPr>
        <p:spPr>
          <a:xfrm>
            <a:off x="8914765" y="7680960"/>
            <a:ext cx="3267075" cy="304800"/>
          </a:xfrm>
          <a:prstGeom prst="rect">
            <a:avLst/>
          </a:prstGeom>
        </p:spPr>
        <p:txBody>
          <a:bodyPr vert="horz" wrap="square" lIns="0" tIns="12700" rIns="0" bIns="0" rtlCol="0">
            <a:spAutoFit/>
          </a:bodyPr>
          <a:p>
            <a:pPr marL="12700" algn="just">
              <a:lnSpc>
                <a:spcPct val="100000"/>
              </a:lnSpc>
              <a:spcBef>
                <a:spcPts val="100"/>
              </a:spcBef>
            </a:pPr>
            <a:r>
              <a:rPr lang="en-IN" sz="1900">
                <a:latin typeface="Times New Roman" panose="02020603050405020304" charset="0"/>
                <a:cs typeface="Times New Roman" panose="02020603050405020304" charset="0"/>
              </a:rPr>
              <a:t>For web portal interfaces</a:t>
            </a:r>
            <a:endParaRPr lang="en-IN" sz="1900">
              <a:latin typeface="Times New Roman" panose="02020603050405020304" charset="0"/>
              <a:cs typeface="Times New Roman" panose="02020603050405020304" charset="0"/>
            </a:endParaRPr>
          </a:p>
        </p:txBody>
      </p:sp>
      <p:sp>
        <p:nvSpPr>
          <p:cNvPr id="8" name="object 3"/>
          <p:cNvSpPr txBox="1"/>
          <p:nvPr/>
        </p:nvSpPr>
        <p:spPr>
          <a:xfrm>
            <a:off x="14293215" y="2584450"/>
            <a:ext cx="3267075" cy="596900"/>
          </a:xfrm>
          <a:prstGeom prst="rect">
            <a:avLst/>
          </a:prstGeom>
        </p:spPr>
        <p:txBody>
          <a:bodyPr vert="horz" wrap="square" lIns="0" tIns="12700" rIns="0" bIns="0" rtlCol="0">
            <a:spAutoFit/>
          </a:bodyPr>
          <a:p>
            <a:pPr marL="12700" algn="just">
              <a:lnSpc>
                <a:spcPct val="100000"/>
              </a:lnSpc>
              <a:spcBef>
                <a:spcPts val="100"/>
              </a:spcBef>
            </a:pPr>
            <a:r>
              <a:rPr lang="en-IN" sz="1900">
                <a:latin typeface="Times New Roman" panose="02020603050405020304" charset="0"/>
                <a:cs typeface="Times New Roman" panose="02020603050405020304" charset="0"/>
              </a:rPr>
              <a:t>For IOT and centralized smart notification system</a:t>
            </a:r>
            <a:endParaRPr lang="en-IN" sz="1900">
              <a:latin typeface="Times New Roman" panose="02020603050405020304" charset="0"/>
              <a:cs typeface="Times New Roman" panose="02020603050405020304" charset="0"/>
            </a:endParaRPr>
          </a:p>
        </p:txBody>
      </p:sp>
      <p:sp>
        <p:nvSpPr>
          <p:cNvPr id="10" name="object 3"/>
          <p:cNvSpPr txBox="1"/>
          <p:nvPr/>
        </p:nvSpPr>
        <p:spPr>
          <a:xfrm>
            <a:off x="2437765" y="5295900"/>
            <a:ext cx="3267075" cy="596900"/>
          </a:xfrm>
          <a:prstGeom prst="rect">
            <a:avLst/>
          </a:prstGeom>
        </p:spPr>
        <p:txBody>
          <a:bodyPr vert="horz" wrap="square" lIns="0" tIns="12700" rIns="0" bIns="0" rtlCol="0">
            <a:spAutoFit/>
          </a:bodyPr>
          <a:p>
            <a:pPr marL="12700" algn="just">
              <a:lnSpc>
                <a:spcPct val="100000"/>
              </a:lnSpc>
              <a:spcBef>
                <a:spcPts val="100"/>
              </a:spcBef>
            </a:pPr>
            <a:r>
              <a:rPr lang="en-IN" sz="1900">
                <a:latin typeface="Times New Roman" panose="02020603050405020304" charset="0"/>
                <a:cs typeface="Times New Roman" panose="02020603050405020304" charset="0"/>
              </a:rPr>
              <a:t>For Android App Development and integrations</a:t>
            </a:r>
            <a:endParaRPr lang="en-IN" sz="19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564227" y="38771"/>
            <a:ext cx="12869485" cy="1261110"/>
          </a:xfrm>
          <a:prstGeom prst="rect">
            <a:avLst/>
          </a:prstGeom>
        </p:spPr>
        <p:txBody>
          <a:bodyPr vert="horz" wrap="square" lIns="0" tIns="12065" rIns="0" bIns="0" rtlCol="0">
            <a:spAutoFit/>
          </a:bodyPr>
          <a:p>
            <a:pPr marL="12700" marR="5080">
              <a:lnSpc>
                <a:spcPct val="116000"/>
              </a:lnSpc>
              <a:spcBef>
                <a:spcPts val="95"/>
              </a:spcBef>
            </a:pPr>
            <a:r>
              <a:rPr lang="en-IN" sz="7000" b="0" spc="195" dirty="0">
                <a:latin typeface="Trebuchet MS" panose="020B0603020202020204"/>
                <a:cs typeface="Trebuchet MS" panose="020B0603020202020204"/>
              </a:rPr>
              <a:t>FRAMEWORK</a:t>
            </a:r>
            <a:endParaRPr lang="en-IN"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6" name="Google Shape;322;p3"/>
          <p:cNvSpPr/>
          <p:nvPr/>
        </p:nvSpPr>
        <p:spPr>
          <a:xfrm>
            <a:off x="7391400" y="5219700"/>
            <a:ext cx="3893820" cy="80645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 name="Google Shape;322;p3"/>
          <p:cNvSpPr/>
          <p:nvPr/>
        </p:nvSpPr>
        <p:spPr>
          <a:xfrm>
            <a:off x="3919855" y="6546850"/>
            <a:ext cx="1519555" cy="58293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 name="object 3"/>
          <p:cNvSpPr txBox="1"/>
          <p:nvPr/>
        </p:nvSpPr>
        <p:spPr>
          <a:xfrm>
            <a:off x="4148455" y="6725920"/>
            <a:ext cx="1101090" cy="320040"/>
          </a:xfrm>
          <a:prstGeom prst="rect">
            <a:avLst/>
          </a:prstGeom>
        </p:spPr>
        <p:txBody>
          <a:bodyPr vert="horz" wrap="square" lIns="0" tIns="12700" rIns="0" bIns="0" rtlCol="0">
            <a:spAutoFit/>
          </a:bodyPr>
          <a:p>
            <a:pPr marL="12700" algn="just">
              <a:lnSpc>
                <a:spcPct val="100000"/>
              </a:lnSpc>
              <a:spcBef>
                <a:spcPts val="100"/>
              </a:spcBef>
            </a:pPr>
            <a:r>
              <a:rPr lang="en-US" altLang="en-IN" sz="2000">
                <a:latin typeface="Trebuchet MS" panose="020B0603020202020204"/>
                <a:cs typeface="Trebuchet MS" panose="020B0603020202020204"/>
              </a:rPr>
              <a:t>Arduino</a:t>
            </a:r>
            <a:endParaRPr lang="en-US" altLang="en-IN" sz="2000">
              <a:latin typeface="Trebuchet MS" panose="020B0603020202020204"/>
              <a:cs typeface="Trebuchet MS" panose="020B0603020202020204"/>
            </a:endParaRPr>
          </a:p>
        </p:txBody>
      </p:sp>
      <p:sp>
        <p:nvSpPr>
          <p:cNvPr id="25" name="object 3"/>
          <p:cNvSpPr txBox="1"/>
          <p:nvPr/>
        </p:nvSpPr>
        <p:spPr>
          <a:xfrm>
            <a:off x="2209165" y="7842250"/>
            <a:ext cx="128270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Appliances</a:t>
            </a:r>
            <a:endParaRPr lang="en-IN" sz="2000">
              <a:latin typeface="Trebuchet MS" panose="020B0603020202020204"/>
              <a:cs typeface="Trebuchet MS" panose="020B0603020202020204"/>
            </a:endParaRPr>
          </a:p>
        </p:txBody>
      </p:sp>
      <p:sp>
        <p:nvSpPr>
          <p:cNvPr id="26" name="Google Shape;322;p3"/>
          <p:cNvSpPr/>
          <p:nvPr/>
        </p:nvSpPr>
        <p:spPr>
          <a:xfrm>
            <a:off x="6011545" y="7129780"/>
            <a:ext cx="1519555" cy="65151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 name="object 3"/>
          <p:cNvSpPr txBox="1"/>
          <p:nvPr/>
        </p:nvSpPr>
        <p:spPr>
          <a:xfrm>
            <a:off x="6129655" y="7156450"/>
            <a:ext cx="1282700" cy="628015"/>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Home Gateway</a:t>
            </a:r>
            <a:endParaRPr lang="en-US" altLang="en-IN" sz="2000">
              <a:latin typeface="Trebuchet MS" panose="020B0603020202020204"/>
              <a:cs typeface="Trebuchet MS" panose="020B0603020202020204"/>
            </a:endParaRPr>
          </a:p>
        </p:txBody>
      </p:sp>
      <p:sp>
        <p:nvSpPr>
          <p:cNvPr id="28" name="Google Shape;322;p3"/>
          <p:cNvSpPr/>
          <p:nvPr/>
        </p:nvSpPr>
        <p:spPr>
          <a:xfrm>
            <a:off x="7848600" y="8515985"/>
            <a:ext cx="1519555" cy="66103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object 3"/>
          <p:cNvSpPr txBox="1"/>
          <p:nvPr/>
        </p:nvSpPr>
        <p:spPr>
          <a:xfrm>
            <a:off x="7966710" y="8695055"/>
            <a:ext cx="1282700" cy="320040"/>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WWW</a:t>
            </a:r>
            <a:endParaRPr lang="en-US" altLang="en-IN" sz="2000">
              <a:latin typeface="Trebuchet MS" panose="020B0603020202020204"/>
              <a:cs typeface="Trebuchet MS" panose="020B0603020202020204"/>
            </a:endParaRPr>
          </a:p>
        </p:txBody>
      </p:sp>
      <p:sp>
        <p:nvSpPr>
          <p:cNvPr id="30" name="Google Shape;322;p3"/>
          <p:cNvSpPr/>
          <p:nvPr/>
        </p:nvSpPr>
        <p:spPr>
          <a:xfrm>
            <a:off x="2218055" y="7790180"/>
            <a:ext cx="1519555" cy="65151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 name="object 3"/>
          <p:cNvSpPr txBox="1"/>
          <p:nvPr/>
        </p:nvSpPr>
        <p:spPr>
          <a:xfrm>
            <a:off x="2336165" y="7969250"/>
            <a:ext cx="128270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Appliances</a:t>
            </a:r>
            <a:endParaRPr lang="en-IN" sz="2000">
              <a:latin typeface="Trebuchet MS" panose="020B0603020202020204"/>
              <a:cs typeface="Trebuchet MS" panose="020B0603020202020204"/>
            </a:endParaRPr>
          </a:p>
        </p:txBody>
      </p:sp>
      <p:sp>
        <p:nvSpPr>
          <p:cNvPr id="33" name="Google Shape;322;p3"/>
          <p:cNvSpPr/>
          <p:nvPr/>
        </p:nvSpPr>
        <p:spPr>
          <a:xfrm>
            <a:off x="12344400" y="2962275"/>
            <a:ext cx="1519555" cy="708660"/>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 name="object 3"/>
          <p:cNvSpPr txBox="1"/>
          <p:nvPr/>
        </p:nvSpPr>
        <p:spPr>
          <a:xfrm>
            <a:off x="12496800" y="3109595"/>
            <a:ext cx="1282700" cy="443230"/>
          </a:xfrm>
          <a:prstGeom prst="rect">
            <a:avLst/>
          </a:prstGeom>
        </p:spPr>
        <p:txBody>
          <a:bodyPr vert="horz" wrap="square" lIns="0" tIns="12700" rIns="0" bIns="0" rtlCol="0">
            <a:spAutoFit/>
          </a:bodyPr>
          <a:p>
            <a:pPr marL="12700" algn="ctr">
              <a:lnSpc>
                <a:spcPct val="100000"/>
              </a:lnSpc>
              <a:spcBef>
                <a:spcPts val="100"/>
              </a:spcBef>
            </a:pPr>
            <a:r>
              <a:rPr lang="en-IN" sz="1400" b="1">
                <a:latin typeface="Trebuchet MS" panose="020B0603020202020204"/>
                <a:cs typeface="Trebuchet MS" panose="020B0603020202020204"/>
              </a:rPr>
              <a:t>Detection Sensors</a:t>
            </a:r>
            <a:endParaRPr lang="en-IN" sz="1400" b="1">
              <a:latin typeface="Trebuchet MS" panose="020B0603020202020204"/>
              <a:cs typeface="Trebuchet MS" panose="020B0603020202020204"/>
            </a:endParaRPr>
          </a:p>
        </p:txBody>
      </p:sp>
      <p:sp>
        <p:nvSpPr>
          <p:cNvPr id="35" name="Google Shape;322;p3"/>
          <p:cNvSpPr/>
          <p:nvPr/>
        </p:nvSpPr>
        <p:spPr>
          <a:xfrm>
            <a:off x="5334000" y="440182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 name="object 3"/>
          <p:cNvSpPr txBox="1"/>
          <p:nvPr/>
        </p:nvSpPr>
        <p:spPr>
          <a:xfrm>
            <a:off x="5791200" y="4549140"/>
            <a:ext cx="52197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wifi</a:t>
            </a:r>
            <a:endParaRPr lang="en-IN" sz="2000">
              <a:latin typeface="Trebuchet MS" panose="020B0603020202020204"/>
              <a:cs typeface="Trebuchet MS" panose="020B0603020202020204"/>
            </a:endParaRPr>
          </a:p>
        </p:txBody>
      </p:sp>
      <p:sp>
        <p:nvSpPr>
          <p:cNvPr id="1186" name="Google Shape;322;p3"/>
          <p:cNvSpPr/>
          <p:nvPr/>
        </p:nvSpPr>
        <p:spPr>
          <a:xfrm>
            <a:off x="14859000" y="258826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87" name="object 3"/>
          <p:cNvSpPr txBox="1"/>
          <p:nvPr/>
        </p:nvSpPr>
        <p:spPr>
          <a:xfrm>
            <a:off x="15011400" y="2811780"/>
            <a:ext cx="1282700" cy="289560"/>
          </a:xfrm>
          <a:prstGeom prst="rect">
            <a:avLst/>
          </a:prstGeom>
        </p:spPr>
        <p:txBody>
          <a:bodyPr vert="horz" wrap="square" lIns="0" tIns="12700" rIns="0" bIns="0" rtlCol="0">
            <a:spAutoFit/>
          </a:bodyPr>
          <a:p>
            <a:pPr marL="12700" algn="just">
              <a:lnSpc>
                <a:spcPct val="100000"/>
              </a:lnSpc>
              <a:spcBef>
                <a:spcPts val="100"/>
              </a:spcBef>
            </a:pPr>
            <a:r>
              <a:rPr lang="en-US" altLang="en-IN">
                <a:latin typeface="Trebuchet MS" panose="020B0603020202020204"/>
                <a:cs typeface="Trebuchet MS" panose="020B0603020202020204"/>
              </a:rPr>
              <a:t>PIR</a:t>
            </a:r>
            <a:r>
              <a:rPr lang="en-IN">
                <a:latin typeface="Trebuchet MS" panose="020B0603020202020204"/>
                <a:cs typeface="Trebuchet MS" panose="020B0603020202020204"/>
              </a:rPr>
              <a:t> Sensors</a:t>
            </a:r>
            <a:endParaRPr lang="en-IN">
              <a:latin typeface="Trebuchet MS" panose="020B0603020202020204"/>
              <a:cs typeface="Trebuchet MS" panose="020B0603020202020204"/>
            </a:endParaRPr>
          </a:p>
        </p:txBody>
      </p:sp>
      <p:sp>
        <p:nvSpPr>
          <p:cNvPr id="1188" name="Google Shape;322;p3"/>
          <p:cNvSpPr/>
          <p:nvPr/>
        </p:nvSpPr>
        <p:spPr>
          <a:xfrm>
            <a:off x="13258800" y="160782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89" name="object 3"/>
          <p:cNvSpPr txBox="1"/>
          <p:nvPr/>
        </p:nvSpPr>
        <p:spPr>
          <a:xfrm>
            <a:off x="13411200" y="1831340"/>
            <a:ext cx="1282700" cy="258445"/>
          </a:xfrm>
          <a:prstGeom prst="rect">
            <a:avLst/>
          </a:prstGeom>
        </p:spPr>
        <p:txBody>
          <a:bodyPr vert="horz" wrap="square" lIns="0" tIns="12700" rIns="0" bIns="0" rtlCol="0">
            <a:spAutoFit/>
          </a:bodyPr>
          <a:p>
            <a:pPr marL="12700" algn="just">
              <a:lnSpc>
                <a:spcPct val="100000"/>
              </a:lnSpc>
              <a:spcBef>
                <a:spcPts val="100"/>
              </a:spcBef>
            </a:pPr>
            <a:r>
              <a:rPr lang="en-IN" sz="1600">
                <a:latin typeface="Trebuchet MS" panose="020B0603020202020204"/>
                <a:cs typeface="Trebuchet MS" panose="020B0603020202020204"/>
              </a:rPr>
              <a:t>Laser sensors</a:t>
            </a:r>
            <a:endParaRPr lang="en-IN" sz="1600">
              <a:latin typeface="Trebuchet MS" panose="020B0603020202020204"/>
              <a:cs typeface="Trebuchet MS" panose="020B0603020202020204"/>
            </a:endParaRPr>
          </a:p>
        </p:txBody>
      </p:sp>
      <p:sp>
        <p:nvSpPr>
          <p:cNvPr id="1190" name="Google Shape;322;p3"/>
          <p:cNvSpPr/>
          <p:nvPr/>
        </p:nvSpPr>
        <p:spPr>
          <a:xfrm>
            <a:off x="10962640" y="1631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91" name="object 3"/>
          <p:cNvSpPr txBox="1"/>
          <p:nvPr/>
        </p:nvSpPr>
        <p:spPr>
          <a:xfrm>
            <a:off x="11115040" y="1779270"/>
            <a:ext cx="128270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Ultrasonics</a:t>
            </a:r>
            <a:endParaRPr lang="en-IN" sz="2000">
              <a:latin typeface="Trebuchet MS" panose="020B0603020202020204"/>
              <a:cs typeface="Trebuchet MS" panose="020B0603020202020204"/>
            </a:endParaRPr>
          </a:p>
        </p:txBody>
      </p:sp>
      <p:sp>
        <p:nvSpPr>
          <p:cNvPr id="1192" name="Google Shape;322;p3"/>
          <p:cNvSpPr/>
          <p:nvPr/>
        </p:nvSpPr>
        <p:spPr>
          <a:xfrm>
            <a:off x="10058400" y="2774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93" name="object 3"/>
          <p:cNvSpPr txBox="1"/>
          <p:nvPr/>
        </p:nvSpPr>
        <p:spPr>
          <a:xfrm>
            <a:off x="10176510" y="2990215"/>
            <a:ext cx="1282700" cy="227965"/>
          </a:xfrm>
          <a:prstGeom prst="rect">
            <a:avLst/>
          </a:prstGeom>
        </p:spPr>
        <p:txBody>
          <a:bodyPr vert="horz" wrap="square" lIns="0" tIns="12700" rIns="0" bIns="0" rtlCol="0">
            <a:spAutoFit/>
          </a:bodyPr>
          <a:p>
            <a:pPr marL="12700" algn="just">
              <a:lnSpc>
                <a:spcPct val="100000"/>
              </a:lnSpc>
              <a:spcBef>
                <a:spcPts val="100"/>
              </a:spcBef>
            </a:pPr>
            <a:r>
              <a:rPr lang="en-IN" sz="1400" b="1">
                <a:latin typeface="Trebuchet MS" panose="020B0603020202020204"/>
                <a:cs typeface="Trebuchet MS" panose="020B0603020202020204"/>
              </a:rPr>
              <a:t>Motion Sensors</a:t>
            </a:r>
            <a:endParaRPr lang="en-IN" sz="1400" b="1">
              <a:latin typeface="Trebuchet MS" panose="020B0603020202020204"/>
              <a:cs typeface="Trebuchet MS" panose="020B0603020202020204"/>
            </a:endParaRPr>
          </a:p>
        </p:txBody>
      </p:sp>
      <p:sp>
        <p:nvSpPr>
          <p:cNvPr id="1194" name="object 3"/>
          <p:cNvSpPr txBox="1"/>
          <p:nvPr/>
        </p:nvSpPr>
        <p:spPr>
          <a:xfrm>
            <a:off x="7543800" y="5309235"/>
            <a:ext cx="3589020" cy="628015"/>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Network and home automation Control platform</a:t>
            </a:r>
            <a:endParaRPr lang="en-IN" sz="2000">
              <a:latin typeface="Trebuchet MS" panose="020B0603020202020204"/>
              <a:cs typeface="Trebuchet MS" panose="020B0603020202020204"/>
            </a:endParaRPr>
          </a:p>
        </p:txBody>
      </p:sp>
      <p:sp>
        <p:nvSpPr>
          <p:cNvPr id="1196" name="Google Shape;322;p3"/>
          <p:cNvSpPr/>
          <p:nvPr/>
        </p:nvSpPr>
        <p:spPr>
          <a:xfrm>
            <a:off x="13868400" y="531749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97" name="object 3"/>
          <p:cNvSpPr txBox="1"/>
          <p:nvPr/>
        </p:nvSpPr>
        <p:spPr>
          <a:xfrm>
            <a:off x="14048105" y="5375910"/>
            <a:ext cx="1248410" cy="443230"/>
          </a:xfrm>
          <a:prstGeom prst="rect">
            <a:avLst/>
          </a:prstGeom>
        </p:spPr>
        <p:txBody>
          <a:bodyPr vert="horz" wrap="square" lIns="0" tIns="12700" rIns="0" bIns="0" rtlCol="0">
            <a:spAutoFit/>
          </a:bodyPr>
          <a:p>
            <a:pPr marL="12700" algn="just">
              <a:lnSpc>
                <a:spcPct val="100000"/>
              </a:lnSpc>
              <a:spcBef>
                <a:spcPts val="100"/>
              </a:spcBef>
            </a:pPr>
            <a:r>
              <a:rPr lang="en-IN" sz="1400">
                <a:latin typeface="Trebuchet MS" panose="020B0603020202020204"/>
                <a:cs typeface="Trebuchet MS" panose="020B0603020202020204"/>
              </a:rPr>
              <a:t>Admin control</a:t>
            </a:r>
            <a:r>
              <a:rPr lang="en-US" altLang="en-IN" sz="1400">
                <a:latin typeface="Trebuchet MS" panose="020B0603020202020204"/>
                <a:cs typeface="Trebuchet MS" panose="020B0603020202020204"/>
              </a:rPr>
              <a:t> application</a:t>
            </a:r>
            <a:endParaRPr lang="en-US" altLang="en-IN" sz="1400">
              <a:latin typeface="Trebuchet MS" panose="020B0603020202020204"/>
              <a:cs typeface="Trebuchet MS" panose="020B0603020202020204"/>
            </a:endParaRPr>
          </a:p>
        </p:txBody>
      </p:sp>
      <p:sp>
        <p:nvSpPr>
          <p:cNvPr id="1198" name="Google Shape;322;p3"/>
          <p:cNvSpPr/>
          <p:nvPr/>
        </p:nvSpPr>
        <p:spPr>
          <a:xfrm>
            <a:off x="4127500" y="3261360"/>
            <a:ext cx="1519555" cy="624205"/>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99" name="object 3"/>
          <p:cNvSpPr txBox="1"/>
          <p:nvPr/>
        </p:nvSpPr>
        <p:spPr>
          <a:xfrm>
            <a:off x="4279900" y="3332480"/>
            <a:ext cx="1282700" cy="443230"/>
          </a:xfrm>
          <a:prstGeom prst="rect">
            <a:avLst/>
          </a:prstGeom>
        </p:spPr>
        <p:txBody>
          <a:bodyPr vert="horz" wrap="square" lIns="0" tIns="12700" rIns="0" bIns="0" rtlCol="0">
            <a:spAutoFit/>
          </a:bodyPr>
          <a:p>
            <a:pPr marL="12700" algn="just">
              <a:lnSpc>
                <a:spcPct val="100000"/>
              </a:lnSpc>
              <a:spcBef>
                <a:spcPts val="100"/>
              </a:spcBef>
            </a:pPr>
            <a:r>
              <a:rPr lang="en-IN" sz="1400">
                <a:latin typeface="Trebuchet MS" panose="020B0603020202020204"/>
                <a:cs typeface="Trebuchet MS" panose="020B0603020202020204"/>
              </a:rPr>
              <a:t>Home Security system</a:t>
            </a:r>
            <a:endParaRPr lang="en-IN" sz="1400">
              <a:latin typeface="Trebuchet MS" panose="020B0603020202020204"/>
              <a:cs typeface="Trebuchet MS" panose="020B0603020202020204"/>
            </a:endParaRPr>
          </a:p>
        </p:txBody>
      </p:sp>
      <p:sp>
        <p:nvSpPr>
          <p:cNvPr id="1200" name="Google Shape;322;p3"/>
          <p:cNvSpPr/>
          <p:nvPr/>
        </p:nvSpPr>
        <p:spPr>
          <a:xfrm>
            <a:off x="1447800" y="307086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1" name="object 3"/>
          <p:cNvSpPr txBox="1"/>
          <p:nvPr/>
        </p:nvSpPr>
        <p:spPr>
          <a:xfrm>
            <a:off x="1905000" y="3218180"/>
            <a:ext cx="54991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VPN</a:t>
            </a:r>
            <a:endParaRPr lang="en-IN" sz="2000">
              <a:latin typeface="Trebuchet MS" panose="020B0603020202020204"/>
              <a:cs typeface="Trebuchet MS" panose="020B0603020202020204"/>
            </a:endParaRPr>
          </a:p>
        </p:txBody>
      </p:sp>
      <p:sp>
        <p:nvSpPr>
          <p:cNvPr id="1202" name="Google Shape;322;p3"/>
          <p:cNvSpPr/>
          <p:nvPr/>
        </p:nvSpPr>
        <p:spPr>
          <a:xfrm>
            <a:off x="1752600" y="186690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3" name="object 3"/>
          <p:cNvSpPr txBox="1"/>
          <p:nvPr/>
        </p:nvSpPr>
        <p:spPr>
          <a:xfrm>
            <a:off x="1905000" y="2018665"/>
            <a:ext cx="1282700" cy="227965"/>
          </a:xfrm>
          <a:prstGeom prst="rect">
            <a:avLst/>
          </a:prstGeom>
        </p:spPr>
        <p:txBody>
          <a:bodyPr vert="horz" wrap="square" lIns="0" tIns="12700" rIns="0" bIns="0" rtlCol="0">
            <a:spAutoFit/>
          </a:bodyPr>
          <a:p>
            <a:pPr marL="12700" algn="just">
              <a:lnSpc>
                <a:spcPct val="100000"/>
              </a:lnSpc>
              <a:spcBef>
                <a:spcPts val="100"/>
              </a:spcBef>
            </a:pPr>
            <a:r>
              <a:rPr lang="en-IN" sz="1400">
                <a:latin typeface="Trebuchet MS" panose="020B0603020202020204"/>
                <a:cs typeface="Trebuchet MS" panose="020B0603020202020204"/>
              </a:rPr>
              <a:t>Network Sniffer</a:t>
            </a:r>
            <a:endParaRPr lang="en-IN" sz="1400">
              <a:latin typeface="Trebuchet MS" panose="020B0603020202020204"/>
              <a:cs typeface="Trebuchet MS" panose="020B0603020202020204"/>
            </a:endParaRPr>
          </a:p>
        </p:txBody>
      </p:sp>
      <p:sp>
        <p:nvSpPr>
          <p:cNvPr id="1204" name="Google Shape;322;p3"/>
          <p:cNvSpPr/>
          <p:nvPr/>
        </p:nvSpPr>
        <p:spPr>
          <a:xfrm>
            <a:off x="4491990" y="169227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5" name="object 3"/>
          <p:cNvSpPr txBox="1"/>
          <p:nvPr/>
        </p:nvSpPr>
        <p:spPr>
          <a:xfrm>
            <a:off x="4644390" y="1763395"/>
            <a:ext cx="1282700" cy="504825"/>
          </a:xfrm>
          <a:prstGeom prst="rect">
            <a:avLst/>
          </a:prstGeom>
        </p:spPr>
        <p:txBody>
          <a:bodyPr vert="horz" wrap="square" lIns="0" tIns="12700" rIns="0" bIns="0" rtlCol="0">
            <a:spAutoFit/>
          </a:bodyPr>
          <a:p>
            <a:pPr marL="12700" algn="just">
              <a:lnSpc>
                <a:spcPct val="100000"/>
              </a:lnSpc>
              <a:spcBef>
                <a:spcPts val="100"/>
              </a:spcBef>
            </a:pPr>
            <a:r>
              <a:rPr lang="en-IN" sz="1600">
                <a:latin typeface="Trebuchet MS" panose="020B0603020202020204"/>
                <a:cs typeface="Trebuchet MS" panose="020B0603020202020204"/>
              </a:rPr>
              <a:t>IP survellance camera</a:t>
            </a:r>
            <a:endParaRPr lang="en-IN" sz="1600">
              <a:latin typeface="Trebuchet MS" panose="020B0603020202020204"/>
              <a:cs typeface="Trebuchet MS" panose="020B0603020202020204"/>
            </a:endParaRPr>
          </a:p>
        </p:txBody>
      </p:sp>
      <p:sp>
        <p:nvSpPr>
          <p:cNvPr id="1206" name="Google Shape;322;p3"/>
          <p:cNvSpPr/>
          <p:nvPr/>
        </p:nvSpPr>
        <p:spPr>
          <a:xfrm>
            <a:off x="6248400" y="234061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07" name="object 3"/>
          <p:cNvSpPr txBox="1"/>
          <p:nvPr/>
        </p:nvSpPr>
        <p:spPr>
          <a:xfrm>
            <a:off x="6400800" y="2411730"/>
            <a:ext cx="1282700" cy="566420"/>
          </a:xfrm>
          <a:prstGeom prst="rect">
            <a:avLst/>
          </a:prstGeom>
        </p:spPr>
        <p:txBody>
          <a:bodyPr vert="horz" wrap="square" lIns="0" tIns="12700" rIns="0" bIns="0" rtlCol="0">
            <a:spAutoFit/>
          </a:bodyPr>
          <a:p>
            <a:pPr marL="12700" algn="ctr">
              <a:lnSpc>
                <a:spcPct val="100000"/>
              </a:lnSpc>
              <a:spcBef>
                <a:spcPts val="100"/>
              </a:spcBef>
            </a:pPr>
            <a:r>
              <a:rPr lang="en-US" altLang="en-IN">
                <a:latin typeface="Trebuchet MS" panose="020B0603020202020204"/>
                <a:cs typeface="Trebuchet MS" panose="020B0603020202020204"/>
              </a:rPr>
              <a:t>Honeypot Systems</a:t>
            </a:r>
            <a:endParaRPr lang="en-US" altLang="en-IN">
              <a:latin typeface="Trebuchet MS" panose="020B0603020202020204"/>
              <a:cs typeface="Trebuchet MS" panose="020B0603020202020204"/>
            </a:endParaRPr>
          </a:p>
        </p:txBody>
      </p:sp>
      <p:sp>
        <p:nvSpPr>
          <p:cNvPr id="1212" name="Google Shape;322;p3"/>
          <p:cNvSpPr/>
          <p:nvPr/>
        </p:nvSpPr>
        <p:spPr>
          <a:xfrm>
            <a:off x="2400300" y="502602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13" name="object 3"/>
          <p:cNvSpPr txBox="1"/>
          <p:nvPr/>
        </p:nvSpPr>
        <p:spPr>
          <a:xfrm>
            <a:off x="2552700" y="5173345"/>
            <a:ext cx="1282700" cy="320040"/>
          </a:xfrm>
          <a:prstGeom prst="rect">
            <a:avLst/>
          </a:prstGeom>
        </p:spPr>
        <p:txBody>
          <a:bodyPr vert="horz" wrap="square" lIns="0" tIns="12700" rIns="0" bIns="0" rtlCol="0">
            <a:spAutoFit/>
          </a:bodyPr>
          <a:p>
            <a:pPr marL="12700" algn="just">
              <a:lnSpc>
                <a:spcPct val="100000"/>
              </a:lnSpc>
              <a:spcBef>
                <a:spcPts val="100"/>
              </a:spcBef>
            </a:pPr>
            <a:r>
              <a:rPr lang="en-IN" sz="2000">
                <a:latin typeface="Trebuchet MS" panose="020B0603020202020204"/>
                <a:cs typeface="Trebuchet MS" panose="020B0603020202020204"/>
              </a:rPr>
              <a:t>Door Lock</a:t>
            </a:r>
            <a:endParaRPr lang="en-IN" sz="2000">
              <a:latin typeface="Trebuchet MS" panose="020B0603020202020204"/>
              <a:cs typeface="Trebuchet MS" panose="020B0603020202020204"/>
            </a:endParaRPr>
          </a:p>
        </p:txBody>
      </p:sp>
      <p:sp>
        <p:nvSpPr>
          <p:cNvPr id="1218" name="Google Shape;322;p3"/>
          <p:cNvSpPr/>
          <p:nvPr/>
        </p:nvSpPr>
        <p:spPr>
          <a:xfrm>
            <a:off x="11512550" y="697230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19" name="object 3"/>
          <p:cNvSpPr txBox="1"/>
          <p:nvPr/>
        </p:nvSpPr>
        <p:spPr>
          <a:xfrm>
            <a:off x="11664950" y="6967220"/>
            <a:ext cx="1282700" cy="628015"/>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Media Server </a:t>
            </a:r>
            <a:endParaRPr lang="en-US" altLang="en-IN" sz="2000">
              <a:latin typeface="Trebuchet MS" panose="020B0603020202020204"/>
              <a:cs typeface="Trebuchet MS" panose="020B0603020202020204"/>
            </a:endParaRPr>
          </a:p>
        </p:txBody>
      </p:sp>
      <p:sp>
        <p:nvSpPr>
          <p:cNvPr id="1220" name="Google Shape;322;p3"/>
          <p:cNvSpPr/>
          <p:nvPr/>
        </p:nvSpPr>
        <p:spPr>
          <a:xfrm>
            <a:off x="11546205" y="855726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1" name="object 3"/>
          <p:cNvSpPr txBox="1"/>
          <p:nvPr/>
        </p:nvSpPr>
        <p:spPr>
          <a:xfrm>
            <a:off x="11698605" y="8691880"/>
            <a:ext cx="1282700" cy="320040"/>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TV</a:t>
            </a:r>
            <a:endParaRPr lang="en-US" altLang="en-IN" sz="2000">
              <a:latin typeface="Trebuchet MS" panose="020B0603020202020204"/>
              <a:cs typeface="Trebuchet MS" panose="020B0603020202020204"/>
            </a:endParaRPr>
          </a:p>
        </p:txBody>
      </p:sp>
      <p:sp>
        <p:nvSpPr>
          <p:cNvPr id="1222" name="Google Shape;322;p3"/>
          <p:cNvSpPr/>
          <p:nvPr/>
        </p:nvSpPr>
        <p:spPr>
          <a:xfrm>
            <a:off x="14859000" y="857250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3" name="object 3"/>
          <p:cNvSpPr txBox="1"/>
          <p:nvPr/>
        </p:nvSpPr>
        <p:spPr>
          <a:xfrm>
            <a:off x="15011400" y="8707120"/>
            <a:ext cx="1282700" cy="320040"/>
          </a:xfrm>
          <a:prstGeom prst="rect">
            <a:avLst/>
          </a:prstGeom>
        </p:spPr>
        <p:txBody>
          <a:bodyPr vert="horz" wrap="square" lIns="0" tIns="12700" rIns="0" bIns="0" rtlCol="0">
            <a:spAutoFit/>
          </a:bodyPr>
          <a:p>
            <a:pPr marL="12700" algn="ctr">
              <a:lnSpc>
                <a:spcPct val="100000"/>
              </a:lnSpc>
              <a:spcBef>
                <a:spcPts val="100"/>
              </a:spcBef>
            </a:pPr>
            <a:r>
              <a:rPr lang="en-US" altLang="en-IN" sz="2000">
                <a:latin typeface="Trebuchet MS" panose="020B0603020202020204"/>
                <a:cs typeface="Trebuchet MS" panose="020B0603020202020204"/>
              </a:rPr>
              <a:t>Storage</a:t>
            </a:r>
            <a:endParaRPr lang="en-US" altLang="en-IN" sz="2000">
              <a:latin typeface="Trebuchet MS" panose="020B0603020202020204"/>
              <a:cs typeface="Trebuchet MS" panose="020B0603020202020204"/>
            </a:endParaRPr>
          </a:p>
        </p:txBody>
      </p:sp>
      <p:cxnSp>
        <p:nvCxnSpPr>
          <p:cNvPr id="1224" name="Elbow Connector 1223"/>
          <p:cNvCxnSpPr>
            <a:endCxn id="35" idx="2"/>
          </p:cNvCxnSpPr>
          <p:nvPr/>
        </p:nvCxnSpPr>
        <p:spPr>
          <a:xfrm rot="10800000">
            <a:off x="6093460" y="5025390"/>
            <a:ext cx="1297305" cy="4222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5" name="Elbow Connector 1224"/>
          <p:cNvCxnSpPr/>
          <p:nvPr/>
        </p:nvCxnSpPr>
        <p:spPr>
          <a:xfrm rot="16200000">
            <a:off x="11119485" y="3684270"/>
            <a:ext cx="1548765" cy="1522095"/>
          </a:xfrm>
          <a:prstGeom prst="bentConnector3">
            <a:avLst>
              <a:gd name="adj1" fmla="val 4997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6" name="Elbow Connector 1225"/>
          <p:cNvCxnSpPr>
            <a:stCxn id="6" idx="3"/>
            <a:endCxn id="1196" idx="1"/>
          </p:cNvCxnSpPr>
          <p:nvPr/>
        </p:nvCxnSpPr>
        <p:spPr>
          <a:xfrm>
            <a:off x="11285220" y="5622925"/>
            <a:ext cx="2583180" cy="444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8" name="Elbow Connector 1227"/>
          <p:cNvCxnSpPr>
            <a:stCxn id="6" idx="2"/>
            <a:endCxn id="26" idx="0"/>
          </p:cNvCxnSpPr>
          <p:nvPr/>
        </p:nvCxnSpPr>
        <p:spPr>
          <a:xfrm rot="5400000">
            <a:off x="7503160" y="5294630"/>
            <a:ext cx="1103630" cy="25666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9" name="Elbow Connector 1228"/>
          <p:cNvCxnSpPr>
            <a:stCxn id="27" idx="2"/>
            <a:endCxn id="28" idx="1"/>
          </p:cNvCxnSpPr>
          <p:nvPr/>
        </p:nvCxnSpPr>
        <p:spPr>
          <a:xfrm rot="5400000" flipV="1">
            <a:off x="6778625" y="7776210"/>
            <a:ext cx="1062355" cy="107759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2" name="Elbow Connector 1231"/>
          <p:cNvCxnSpPr>
            <a:stCxn id="26" idx="3"/>
            <a:endCxn id="1218" idx="1"/>
          </p:cNvCxnSpPr>
          <p:nvPr/>
        </p:nvCxnSpPr>
        <p:spPr>
          <a:xfrm flipV="1">
            <a:off x="7531100" y="7284720"/>
            <a:ext cx="3981450" cy="17081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5" name="Elbow Connector 1234"/>
          <p:cNvCxnSpPr>
            <a:stCxn id="1219" idx="3"/>
            <a:endCxn id="1222" idx="0"/>
          </p:cNvCxnSpPr>
          <p:nvPr/>
        </p:nvCxnSpPr>
        <p:spPr>
          <a:xfrm>
            <a:off x="12947650" y="7281545"/>
            <a:ext cx="2671445" cy="129095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6" name="Elbow Connector 1235"/>
          <p:cNvCxnSpPr>
            <a:stCxn id="1219" idx="2"/>
            <a:endCxn id="1220" idx="0"/>
          </p:cNvCxnSpPr>
          <p:nvPr/>
        </p:nvCxnSpPr>
        <p:spPr>
          <a:xfrm rot="5400000">
            <a:off x="11825288" y="8076248"/>
            <a:ext cx="962025"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7" name="Elbow Connector 1236"/>
          <p:cNvCxnSpPr/>
          <p:nvPr/>
        </p:nvCxnSpPr>
        <p:spPr>
          <a:xfrm rot="5400000">
            <a:off x="3429000" y="4076065"/>
            <a:ext cx="1066800" cy="762635"/>
          </a:xfrm>
          <a:prstGeom prst="bentConnector3">
            <a:avLst>
              <a:gd name="adj1" fmla="val 5003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8" name="Elbow Connector 1237"/>
          <p:cNvCxnSpPr>
            <a:endCxn id="1200" idx="3"/>
          </p:cNvCxnSpPr>
          <p:nvPr/>
        </p:nvCxnSpPr>
        <p:spPr>
          <a:xfrm rot="10800000">
            <a:off x="2966720" y="3383280"/>
            <a:ext cx="1147445" cy="464820"/>
          </a:xfrm>
          <a:prstGeom prst="bentConnector3">
            <a:avLst>
              <a:gd name="adj1" fmla="val 4997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9" name="Elbow Connector 1238"/>
          <p:cNvCxnSpPr>
            <a:stCxn id="1198" idx="1"/>
            <a:endCxn id="1202" idx="3"/>
          </p:cNvCxnSpPr>
          <p:nvPr/>
        </p:nvCxnSpPr>
        <p:spPr>
          <a:xfrm rot="10800000">
            <a:off x="3271520" y="2179320"/>
            <a:ext cx="855345" cy="1394460"/>
          </a:xfrm>
          <a:prstGeom prst="bentConnector3">
            <a:avLst>
              <a:gd name="adj1" fmla="val 49963"/>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0" name="Elbow Connector 1239"/>
          <p:cNvCxnSpPr>
            <a:endCxn id="1205" idx="2"/>
          </p:cNvCxnSpPr>
          <p:nvPr/>
        </p:nvCxnSpPr>
        <p:spPr>
          <a:xfrm rot="16200000">
            <a:off x="4367530" y="2320290"/>
            <a:ext cx="970280" cy="86614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1" name="Elbow Connector 1240"/>
          <p:cNvCxnSpPr>
            <a:stCxn id="1198" idx="0"/>
            <a:endCxn id="1206" idx="2"/>
          </p:cNvCxnSpPr>
          <p:nvPr/>
        </p:nvCxnSpPr>
        <p:spPr>
          <a:xfrm rot="16200000">
            <a:off x="5799773" y="2052638"/>
            <a:ext cx="296545" cy="21209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4" name="Elbow Connector 1243"/>
          <p:cNvCxnSpPr>
            <a:stCxn id="35" idx="0"/>
            <a:endCxn id="1198" idx="2"/>
          </p:cNvCxnSpPr>
          <p:nvPr/>
        </p:nvCxnSpPr>
        <p:spPr>
          <a:xfrm rot="16200000" flipV="1">
            <a:off x="5232400" y="3540125"/>
            <a:ext cx="516255" cy="12065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5" name="Elbow Connector 1244"/>
          <p:cNvCxnSpPr>
            <a:endCxn id="22" idx="0"/>
          </p:cNvCxnSpPr>
          <p:nvPr/>
        </p:nvCxnSpPr>
        <p:spPr>
          <a:xfrm rot="10800000" flipV="1">
            <a:off x="4679950" y="5829300"/>
            <a:ext cx="2711450" cy="71755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6" name="Elbow Connector 1245"/>
          <p:cNvCxnSpPr>
            <a:stCxn id="22" idx="1"/>
            <a:endCxn id="30" idx="0"/>
          </p:cNvCxnSpPr>
          <p:nvPr/>
        </p:nvCxnSpPr>
        <p:spPr>
          <a:xfrm rot="10800000" flipV="1">
            <a:off x="2977515" y="6837680"/>
            <a:ext cx="941705" cy="95186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7" name="Elbow Connector 1246"/>
          <p:cNvCxnSpPr>
            <a:stCxn id="33" idx="1"/>
            <a:endCxn id="1192" idx="3"/>
          </p:cNvCxnSpPr>
          <p:nvPr/>
        </p:nvCxnSpPr>
        <p:spPr>
          <a:xfrm rot="10800000">
            <a:off x="11577320" y="3128645"/>
            <a:ext cx="766445" cy="187325"/>
          </a:xfrm>
          <a:prstGeom prst="bentConnector3">
            <a:avLst>
              <a:gd name="adj1" fmla="val 4995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8" name="Elbow Connector 1247"/>
          <p:cNvCxnSpPr>
            <a:endCxn id="1190" idx="2"/>
          </p:cNvCxnSpPr>
          <p:nvPr/>
        </p:nvCxnSpPr>
        <p:spPr>
          <a:xfrm rot="10800000">
            <a:off x="11722100" y="2339975"/>
            <a:ext cx="1383665" cy="42100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9" name="Elbow Connector 1248"/>
          <p:cNvCxnSpPr>
            <a:stCxn id="33" idx="0"/>
            <a:endCxn id="1188" idx="2"/>
          </p:cNvCxnSpPr>
          <p:nvPr/>
        </p:nvCxnSpPr>
        <p:spPr>
          <a:xfrm rot="16200000">
            <a:off x="13238480" y="2181860"/>
            <a:ext cx="645795" cy="9144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50" name="Elbow Connector 1249"/>
          <p:cNvCxnSpPr>
            <a:stCxn id="34" idx="3"/>
            <a:endCxn id="1186" idx="1"/>
          </p:cNvCxnSpPr>
          <p:nvPr/>
        </p:nvCxnSpPr>
        <p:spPr>
          <a:xfrm flipV="1">
            <a:off x="13779500" y="2942590"/>
            <a:ext cx="1079500" cy="38862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1251" name="Google Shape;322;p3"/>
          <p:cNvSpPr/>
          <p:nvPr/>
        </p:nvSpPr>
        <p:spPr>
          <a:xfrm>
            <a:off x="8382000" y="3883025"/>
            <a:ext cx="1902460" cy="72390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52" name="object 3"/>
          <p:cNvSpPr txBox="1"/>
          <p:nvPr/>
        </p:nvSpPr>
        <p:spPr>
          <a:xfrm>
            <a:off x="8462645" y="4017645"/>
            <a:ext cx="1741170" cy="443230"/>
          </a:xfrm>
          <a:prstGeom prst="rect">
            <a:avLst/>
          </a:prstGeom>
        </p:spPr>
        <p:txBody>
          <a:bodyPr vert="horz" wrap="square" lIns="0" tIns="12700" rIns="0" bIns="0" rtlCol="0">
            <a:spAutoFit/>
          </a:bodyPr>
          <a:p>
            <a:pPr marL="12700" algn="just">
              <a:lnSpc>
                <a:spcPct val="100000"/>
              </a:lnSpc>
              <a:spcBef>
                <a:spcPts val="100"/>
              </a:spcBef>
            </a:pPr>
            <a:r>
              <a:rPr lang="en-IN" sz="1400" b="1">
                <a:latin typeface="Trebuchet MS" panose="020B0603020202020204"/>
                <a:cs typeface="Trebuchet MS" panose="020B0603020202020204"/>
              </a:rPr>
              <a:t>Smart Notification System</a:t>
            </a:r>
            <a:endParaRPr lang="en-IN" sz="1400" b="1">
              <a:latin typeface="Trebuchet MS" panose="020B0603020202020204"/>
              <a:cs typeface="Trebuchet MS" panose="020B0603020202020204"/>
            </a:endParaRPr>
          </a:p>
        </p:txBody>
      </p:sp>
      <p:cxnSp>
        <p:nvCxnSpPr>
          <p:cNvPr id="1254" name="Straight Arrow Connector 1253"/>
          <p:cNvCxnSpPr>
            <a:stCxn id="1251" idx="2"/>
            <a:endCxn id="6" idx="0"/>
          </p:cNvCxnSpPr>
          <p:nvPr/>
        </p:nvCxnSpPr>
        <p:spPr>
          <a:xfrm>
            <a:off x="9333230" y="4606925"/>
            <a:ext cx="5080" cy="6127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533400" y="342900"/>
            <a:ext cx="5042535" cy="1261110"/>
          </a:xfrm>
          <a:prstGeom prst="rect">
            <a:avLst/>
          </a:prstGeom>
        </p:spPr>
        <p:txBody>
          <a:bodyPr vert="horz" wrap="square" lIns="0" tIns="12065" rIns="0" bIns="0" rtlCol="0">
            <a:spAutoFit/>
          </a:bodyPr>
          <a:p>
            <a:pPr marL="12700" marR="5080">
              <a:lnSpc>
                <a:spcPct val="116000"/>
              </a:lnSpc>
              <a:spcBef>
                <a:spcPts val="95"/>
              </a:spcBef>
            </a:pPr>
            <a:r>
              <a:rPr lang="en-IN" sz="7000" b="0" spc="195" dirty="0">
                <a:latin typeface="Trebuchet MS" panose="020B0603020202020204"/>
                <a:cs typeface="Trebuchet MS" panose="020B0603020202020204"/>
              </a:rPr>
              <a:t>WORKFLOW</a:t>
            </a:r>
            <a:endParaRPr lang="en-IN" sz="7000" b="0" spc="195" dirty="0">
              <a:latin typeface="Trebuchet MS" panose="020B06030202020202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p/>
        </p:txBody>
      </p:sp>
      <p:sp>
        <p:nvSpPr>
          <p:cNvPr id="9" name="Flowchart: Terminator 8"/>
          <p:cNvSpPr/>
          <p:nvPr/>
        </p:nvSpPr>
        <p:spPr>
          <a:xfrm>
            <a:off x="2133600" y="1997075"/>
            <a:ext cx="2447925"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10" name="object 3"/>
          <p:cNvSpPr txBox="1"/>
          <p:nvPr/>
        </p:nvSpPr>
        <p:spPr>
          <a:xfrm>
            <a:off x="2286000" y="2225675"/>
            <a:ext cx="2149475" cy="258445"/>
          </a:xfrm>
          <a:prstGeom prst="rect">
            <a:avLst/>
          </a:prstGeom>
        </p:spPr>
        <p:txBody>
          <a:bodyPr vert="horz" wrap="square" lIns="0" tIns="12700" rIns="0" bIns="0" rtlCol="0">
            <a:spAutoFit/>
          </a:bodyPr>
          <a:p>
            <a:pPr marL="12700" algn="just">
              <a:lnSpc>
                <a:spcPct val="100000"/>
              </a:lnSpc>
              <a:spcBef>
                <a:spcPts val="100"/>
              </a:spcBef>
            </a:pPr>
            <a:r>
              <a:rPr lang="en-IN" sz="1600" b="1">
                <a:latin typeface="Trebuchet MS" panose="020B0603020202020204"/>
                <a:cs typeface="Trebuchet MS" panose="020B0603020202020204"/>
              </a:rPr>
              <a:t>User turns on the IDS</a:t>
            </a:r>
            <a:endParaRPr lang="en-IN" sz="1600" b="1">
              <a:latin typeface="Trebuchet MS" panose="020B0603020202020204"/>
              <a:cs typeface="Trebuchet MS" panose="020B0603020202020204"/>
            </a:endParaRPr>
          </a:p>
        </p:txBody>
      </p:sp>
      <p:sp>
        <p:nvSpPr>
          <p:cNvPr id="11" name="Rounded Rectangle 10"/>
          <p:cNvSpPr/>
          <p:nvPr/>
        </p:nvSpPr>
        <p:spPr>
          <a:xfrm>
            <a:off x="1825625" y="3267710"/>
            <a:ext cx="3071495" cy="15011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en-US"/>
          </a:p>
        </p:txBody>
      </p:sp>
      <p:sp>
        <p:nvSpPr>
          <p:cNvPr id="12" name="object 3"/>
          <p:cNvSpPr txBox="1"/>
          <p:nvPr/>
        </p:nvSpPr>
        <p:spPr>
          <a:xfrm>
            <a:off x="1981200" y="3390265"/>
            <a:ext cx="2826385" cy="1243330"/>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Honeypots , Notification systems , Detection sensors , Network Sniffers , and the web app portals are configured and turned on.</a:t>
            </a:r>
            <a:endParaRPr lang="en-IN" sz="1600" b="1">
              <a:latin typeface="Trebuchet MS" panose="020B0603020202020204"/>
              <a:cs typeface="Trebuchet MS" panose="020B0603020202020204"/>
            </a:endParaRPr>
          </a:p>
        </p:txBody>
      </p:sp>
      <p:sp>
        <p:nvSpPr>
          <p:cNvPr id="13" name="Diamond 12"/>
          <p:cNvSpPr/>
          <p:nvPr/>
        </p:nvSpPr>
        <p:spPr>
          <a:xfrm>
            <a:off x="5791200" y="3183255"/>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14" name="object 3"/>
          <p:cNvSpPr txBox="1"/>
          <p:nvPr/>
        </p:nvSpPr>
        <p:spPr>
          <a:xfrm>
            <a:off x="6248400" y="3792855"/>
            <a:ext cx="996950" cy="517525"/>
          </a:xfrm>
          <a:prstGeom prst="rect">
            <a:avLst/>
          </a:prstGeom>
        </p:spPr>
        <p:txBody>
          <a:bodyPr vert="horz" wrap="square" lIns="0" tIns="12700" rIns="0" bIns="0" rtlCol="0">
            <a:spAutoFit/>
          </a:bodyPr>
          <a:p>
            <a:pPr marL="12700" algn="just">
              <a:lnSpc>
                <a:spcPct val="100000"/>
              </a:lnSpc>
              <a:spcBef>
                <a:spcPts val="100"/>
              </a:spcBef>
            </a:pPr>
            <a:r>
              <a:rPr lang="en-IN" sz="1600" b="1">
                <a:latin typeface="Trebuchet MS" panose="020B0603020202020204"/>
                <a:cs typeface="Trebuchet MS" panose="020B0603020202020204"/>
              </a:rPr>
              <a:t>Intrusion </a:t>
            </a:r>
            <a:endParaRPr lang="en-IN" sz="1600" b="1">
              <a:latin typeface="Trebuchet MS" panose="020B0603020202020204"/>
              <a:cs typeface="Trebuchet MS" panose="020B0603020202020204"/>
            </a:endParaRPr>
          </a:p>
          <a:p>
            <a:pPr marL="12700" algn="just">
              <a:lnSpc>
                <a:spcPct val="100000"/>
              </a:lnSpc>
              <a:spcBef>
                <a:spcPts val="100"/>
              </a:spcBef>
            </a:pPr>
            <a:r>
              <a:rPr lang="en-IN" sz="1600" b="1">
                <a:latin typeface="Trebuchet MS" panose="020B0603020202020204"/>
                <a:cs typeface="Trebuchet MS" panose="020B0603020202020204"/>
              </a:rPr>
              <a:t>Detected</a:t>
            </a:r>
            <a:endParaRPr lang="en-IN" sz="1600" b="1">
              <a:latin typeface="Trebuchet MS" panose="020B0603020202020204"/>
              <a:cs typeface="Trebuchet MS" panose="020B0603020202020204"/>
            </a:endParaRPr>
          </a:p>
        </p:txBody>
      </p:sp>
      <p:sp>
        <p:nvSpPr>
          <p:cNvPr id="17" name="Parallelogram 16"/>
          <p:cNvSpPr/>
          <p:nvPr/>
        </p:nvSpPr>
        <p:spPr>
          <a:xfrm>
            <a:off x="5901690" y="5706110"/>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18" name="object 3"/>
          <p:cNvSpPr txBox="1"/>
          <p:nvPr/>
        </p:nvSpPr>
        <p:spPr>
          <a:xfrm>
            <a:off x="6227445" y="5798820"/>
            <a:ext cx="996950" cy="101028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Tables and databases</a:t>
            </a:r>
            <a:endParaRPr lang="en-IN" sz="1600" b="1">
              <a:latin typeface="Trebuchet MS" panose="020B0603020202020204"/>
              <a:cs typeface="Trebuchet MS" panose="020B0603020202020204"/>
            </a:endParaRPr>
          </a:p>
          <a:p>
            <a:pPr marL="12700" algn="ctr">
              <a:lnSpc>
                <a:spcPct val="100000"/>
              </a:lnSpc>
              <a:spcBef>
                <a:spcPts val="100"/>
              </a:spcBef>
            </a:pPr>
            <a:r>
              <a:rPr lang="en-IN" sz="1600" b="1">
                <a:latin typeface="Trebuchet MS" panose="020B0603020202020204"/>
                <a:cs typeface="Trebuchet MS" panose="020B0603020202020204"/>
              </a:rPr>
              <a:t>Updated</a:t>
            </a:r>
            <a:endParaRPr lang="en-IN" sz="1600" b="1">
              <a:latin typeface="Trebuchet MS" panose="020B0603020202020204"/>
              <a:cs typeface="Trebuchet MS" panose="020B0603020202020204"/>
            </a:endParaRPr>
          </a:p>
        </p:txBody>
      </p:sp>
      <p:sp>
        <p:nvSpPr>
          <p:cNvPr id="19" name="Rounded Rectangle 18"/>
          <p:cNvSpPr/>
          <p:nvPr/>
        </p:nvSpPr>
        <p:spPr>
          <a:xfrm>
            <a:off x="5134610" y="7599045"/>
            <a:ext cx="3071495" cy="121793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en-US"/>
          </a:p>
        </p:txBody>
      </p:sp>
      <p:sp>
        <p:nvSpPr>
          <p:cNvPr id="20" name="object 3"/>
          <p:cNvSpPr txBox="1"/>
          <p:nvPr/>
        </p:nvSpPr>
        <p:spPr>
          <a:xfrm>
            <a:off x="5290185" y="7721600"/>
            <a:ext cx="2826385" cy="101028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Smart Notification</a:t>
            </a:r>
            <a:endParaRPr lang="en-IN" sz="1600" b="1">
              <a:latin typeface="Trebuchet MS" panose="020B0603020202020204"/>
              <a:cs typeface="Trebuchet MS" panose="020B0603020202020204"/>
            </a:endParaRPr>
          </a:p>
          <a:p>
            <a:pPr marL="12700" algn="ctr">
              <a:lnSpc>
                <a:spcPct val="100000"/>
              </a:lnSpc>
              <a:spcBef>
                <a:spcPts val="100"/>
              </a:spcBef>
            </a:pPr>
            <a:r>
              <a:rPr lang="en-IN" sz="1600" b="1">
                <a:latin typeface="Trebuchet MS" panose="020B0603020202020204"/>
                <a:cs typeface="Trebuchet MS" panose="020B0603020202020204"/>
              </a:rPr>
              <a:t>System sends alerts</a:t>
            </a:r>
            <a:r>
              <a:rPr lang="en-US" altLang="en-IN" sz="1600" b="1">
                <a:latin typeface="Trebuchet MS" panose="020B0603020202020204"/>
                <a:cs typeface="Trebuchet MS" panose="020B0603020202020204"/>
              </a:rPr>
              <a:t> </a:t>
            </a:r>
            <a:r>
              <a:rPr lang="en-IN" sz="1600" b="1">
                <a:latin typeface="Trebuchet MS" panose="020B0603020202020204"/>
                <a:cs typeface="Trebuchet MS" panose="020B0603020202020204"/>
              </a:rPr>
              <a:t>and advisory messages to the admin</a:t>
            </a:r>
            <a:endParaRPr lang="en-IN" sz="1600" b="1">
              <a:latin typeface="Trebuchet MS" panose="020B0603020202020204"/>
              <a:cs typeface="Trebuchet MS" panose="020B0603020202020204"/>
            </a:endParaRPr>
          </a:p>
        </p:txBody>
      </p:sp>
      <p:sp>
        <p:nvSpPr>
          <p:cNvPr id="21" name="Diamond 20"/>
          <p:cNvSpPr/>
          <p:nvPr/>
        </p:nvSpPr>
        <p:spPr>
          <a:xfrm>
            <a:off x="9505950" y="5875020"/>
            <a:ext cx="1833245" cy="1601470"/>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22" name="object 3"/>
          <p:cNvSpPr txBox="1"/>
          <p:nvPr/>
        </p:nvSpPr>
        <p:spPr>
          <a:xfrm>
            <a:off x="9907905" y="6162675"/>
            <a:ext cx="1015365" cy="99758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Admin takes necessary actions</a:t>
            </a:r>
            <a:endParaRPr lang="en-IN" sz="1600" b="1">
              <a:latin typeface="Trebuchet MS" panose="020B0603020202020204"/>
              <a:cs typeface="Trebuchet MS" panose="020B0603020202020204"/>
            </a:endParaRPr>
          </a:p>
        </p:txBody>
      </p:sp>
      <p:sp>
        <p:nvSpPr>
          <p:cNvPr id="23" name="Diamond 22"/>
          <p:cNvSpPr/>
          <p:nvPr/>
        </p:nvSpPr>
        <p:spPr>
          <a:xfrm>
            <a:off x="13219748" y="5320983"/>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24" name="object 3"/>
          <p:cNvSpPr txBox="1"/>
          <p:nvPr/>
        </p:nvSpPr>
        <p:spPr>
          <a:xfrm>
            <a:off x="13240385" y="5738495"/>
            <a:ext cx="1779905" cy="887095"/>
          </a:xfrm>
          <a:prstGeom prst="rect">
            <a:avLst/>
          </a:prstGeom>
        </p:spPr>
        <p:txBody>
          <a:bodyPr vert="horz" wrap="square" lIns="0" tIns="12700" rIns="0" bIns="0" rtlCol="0">
            <a:spAutoFit/>
          </a:bodyPr>
          <a:p>
            <a:pPr marL="12700" algn="ctr">
              <a:lnSpc>
                <a:spcPct val="100000"/>
              </a:lnSpc>
              <a:spcBef>
                <a:spcPts val="100"/>
              </a:spcBef>
            </a:pPr>
            <a:r>
              <a:rPr lang="en-IN" sz="1400" b="1">
                <a:latin typeface="Trebuchet MS" panose="020B0603020202020204"/>
                <a:cs typeface="Trebuchet MS" panose="020B0603020202020204"/>
              </a:rPr>
              <a:t>Admin blocks </a:t>
            </a:r>
            <a:endParaRPr lang="en-IN" sz="1400" b="1">
              <a:latin typeface="Trebuchet MS" panose="020B0603020202020204"/>
              <a:cs typeface="Trebuchet MS" panose="020B0603020202020204"/>
            </a:endParaRPr>
          </a:p>
          <a:p>
            <a:pPr marL="12700" algn="ctr">
              <a:lnSpc>
                <a:spcPct val="100000"/>
              </a:lnSpc>
              <a:spcBef>
                <a:spcPts val="100"/>
              </a:spcBef>
            </a:pPr>
            <a:r>
              <a:rPr lang="en-IN" sz="1400" b="1">
                <a:latin typeface="Trebuchet MS" panose="020B0603020202020204"/>
                <a:cs typeface="Trebuchet MS" panose="020B0603020202020204"/>
              </a:rPr>
              <a:t>the intruder / Enables security protocols</a:t>
            </a:r>
            <a:endParaRPr lang="en-IN" sz="1400" b="1">
              <a:latin typeface="Trebuchet MS" panose="020B0603020202020204"/>
              <a:cs typeface="Trebuchet MS" panose="020B0603020202020204"/>
            </a:endParaRPr>
          </a:p>
        </p:txBody>
      </p:sp>
      <p:sp>
        <p:nvSpPr>
          <p:cNvPr id="25" name="Rounded Rectangle 24"/>
          <p:cNvSpPr/>
          <p:nvPr/>
        </p:nvSpPr>
        <p:spPr>
          <a:xfrm>
            <a:off x="11201400" y="7797800"/>
            <a:ext cx="2588260" cy="9632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en-US"/>
          </a:p>
        </p:txBody>
      </p:sp>
      <p:sp>
        <p:nvSpPr>
          <p:cNvPr id="26" name="object 3"/>
          <p:cNvSpPr txBox="1"/>
          <p:nvPr/>
        </p:nvSpPr>
        <p:spPr>
          <a:xfrm>
            <a:off x="11125200" y="7886700"/>
            <a:ext cx="2826385" cy="77660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All Systems lockdown</a:t>
            </a:r>
            <a:r>
              <a:rPr lang="en-US" altLang="en-IN" sz="1600" b="1">
                <a:latin typeface="Trebuchet MS" panose="020B0603020202020204"/>
                <a:cs typeface="Trebuchet MS" panose="020B0603020202020204"/>
              </a:rPr>
              <a:t>,</a:t>
            </a:r>
            <a:r>
              <a:rPr lang="en-IN" sz="1600" b="1">
                <a:latin typeface="Trebuchet MS" panose="020B0603020202020204"/>
                <a:cs typeface="Trebuchet MS" panose="020B0603020202020204"/>
              </a:rPr>
              <a:t> </a:t>
            </a:r>
            <a:endParaRPr lang="en-IN" sz="1600" b="1">
              <a:latin typeface="Trebuchet MS" panose="020B0603020202020204"/>
              <a:cs typeface="Trebuchet MS" panose="020B0603020202020204"/>
            </a:endParaRPr>
          </a:p>
          <a:p>
            <a:pPr marL="12700" algn="ctr">
              <a:lnSpc>
                <a:spcPct val="100000"/>
              </a:lnSpc>
              <a:spcBef>
                <a:spcPts val="100"/>
              </a:spcBef>
            </a:pPr>
            <a:r>
              <a:rPr lang="en-IN" sz="1600" b="1">
                <a:latin typeface="Trebuchet MS" panose="020B0603020202020204"/>
                <a:cs typeface="Trebuchet MS" panose="020B0603020202020204"/>
              </a:rPr>
              <a:t>Intruder Blocked from </a:t>
            </a:r>
            <a:endParaRPr lang="en-IN" sz="1600" b="1">
              <a:latin typeface="Trebuchet MS" panose="020B0603020202020204"/>
              <a:cs typeface="Trebuchet MS" panose="020B0603020202020204"/>
            </a:endParaRPr>
          </a:p>
          <a:p>
            <a:pPr marL="12700" algn="ctr">
              <a:lnSpc>
                <a:spcPct val="100000"/>
              </a:lnSpc>
              <a:spcBef>
                <a:spcPts val="100"/>
              </a:spcBef>
            </a:pPr>
            <a:r>
              <a:rPr lang="en-IN" sz="1600" b="1">
                <a:latin typeface="Trebuchet MS" panose="020B0603020202020204"/>
                <a:cs typeface="Trebuchet MS" panose="020B0603020202020204"/>
              </a:rPr>
              <a:t>entering the system</a:t>
            </a:r>
            <a:endParaRPr lang="en-IN" sz="1600" b="1">
              <a:latin typeface="Trebuchet MS" panose="020B0603020202020204"/>
              <a:cs typeface="Trebuchet MS" panose="020B0603020202020204"/>
            </a:endParaRPr>
          </a:p>
        </p:txBody>
      </p:sp>
      <p:cxnSp>
        <p:nvCxnSpPr>
          <p:cNvPr id="31" name="Straight Arrow Connector 30"/>
          <p:cNvCxnSpPr>
            <a:stCxn id="17" idx="4"/>
          </p:cNvCxnSpPr>
          <p:nvPr/>
        </p:nvCxnSpPr>
        <p:spPr>
          <a:xfrm flipH="1">
            <a:off x="6684645" y="6901180"/>
            <a:ext cx="7620" cy="69786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7" name="Elbow Connector 36"/>
          <p:cNvCxnSpPr>
            <a:endCxn id="21" idx="1"/>
          </p:cNvCxnSpPr>
          <p:nvPr/>
        </p:nvCxnSpPr>
        <p:spPr>
          <a:xfrm flipV="1">
            <a:off x="8284210" y="6675755"/>
            <a:ext cx="1221740" cy="145034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9" name="Elbow Connector 38"/>
          <p:cNvCxnSpPr>
            <a:stCxn id="23" idx="0"/>
            <a:endCxn id="53" idx="3"/>
          </p:cNvCxnSpPr>
          <p:nvPr/>
        </p:nvCxnSpPr>
        <p:spPr>
          <a:xfrm rot="16200000" flipV="1">
            <a:off x="12947333" y="4148138"/>
            <a:ext cx="2117090" cy="22923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2" name="Elbow Connector 41"/>
          <p:cNvCxnSpPr>
            <a:stCxn id="23" idx="3"/>
            <a:endCxn id="25" idx="0"/>
          </p:cNvCxnSpPr>
          <p:nvPr/>
        </p:nvCxnSpPr>
        <p:spPr>
          <a:xfrm flipH="1">
            <a:off x="12495530" y="6156325"/>
            <a:ext cx="2524760" cy="1641475"/>
          </a:xfrm>
          <a:prstGeom prst="bentConnector4">
            <a:avLst>
              <a:gd name="adj1" fmla="val -9432"/>
              <a:gd name="adj2" fmla="val 75435"/>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4" name="Elbow Connector 43"/>
          <p:cNvCxnSpPr>
            <a:stCxn id="13" idx="2"/>
            <a:endCxn id="17" idx="0"/>
          </p:cNvCxnSpPr>
          <p:nvPr/>
        </p:nvCxnSpPr>
        <p:spPr>
          <a:xfrm rot="5400000" flipV="1">
            <a:off x="6265545" y="5279390"/>
            <a:ext cx="852805" cy="635"/>
          </a:xfrm>
          <a:prstGeom prst="bentConnector3">
            <a:avLst>
              <a:gd name="adj1" fmla="val 50037"/>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5" name="Elbow Connector 44"/>
          <p:cNvCxnSpPr>
            <a:stCxn id="21" idx="0"/>
            <a:endCxn id="53" idx="2"/>
          </p:cNvCxnSpPr>
          <p:nvPr/>
        </p:nvCxnSpPr>
        <p:spPr>
          <a:xfrm rot="16200000">
            <a:off x="10547668" y="3417253"/>
            <a:ext cx="2332990" cy="2582545"/>
          </a:xfrm>
          <a:prstGeom prst="bentConnector3">
            <a:avLst>
              <a:gd name="adj1" fmla="val 50014"/>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6" name="Elbow Connector 45"/>
          <p:cNvCxnSpPr/>
          <p:nvPr/>
        </p:nvCxnSpPr>
        <p:spPr>
          <a:xfrm flipH="1" flipV="1">
            <a:off x="13093065" y="2857500"/>
            <a:ext cx="711200" cy="5408930"/>
          </a:xfrm>
          <a:prstGeom prst="bentConnector4">
            <a:avLst>
              <a:gd name="adj1" fmla="val -350892"/>
              <a:gd name="adj2" fmla="val 113489"/>
            </a:avLst>
          </a:prstGeom>
          <a:ln>
            <a:tailEnd type="arrow" w="med" len="med"/>
          </a:ln>
        </p:spPr>
        <p:style>
          <a:lnRef idx="1">
            <a:schemeClr val="dk1"/>
          </a:lnRef>
          <a:fillRef idx="0">
            <a:schemeClr val="dk1"/>
          </a:fillRef>
          <a:effectRef idx="0">
            <a:schemeClr val="dk1"/>
          </a:effectRef>
          <a:fontRef idx="minor">
            <a:schemeClr val="tx1"/>
          </a:fontRef>
        </p:style>
      </p:cxnSp>
      <p:sp>
        <p:nvSpPr>
          <p:cNvPr id="47" name="object 3"/>
          <p:cNvSpPr txBox="1"/>
          <p:nvPr/>
        </p:nvSpPr>
        <p:spPr>
          <a:xfrm>
            <a:off x="9296400" y="3459480"/>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NO</a:t>
            </a:r>
            <a:endParaRPr lang="en-IN" sz="1600" b="1">
              <a:latin typeface="Trebuchet MS" panose="020B0603020202020204"/>
              <a:cs typeface="Trebuchet MS" panose="020B0603020202020204"/>
            </a:endParaRPr>
          </a:p>
        </p:txBody>
      </p:sp>
      <p:sp>
        <p:nvSpPr>
          <p:cNvPr id="48" name="object 3"/>
          <p:cNvSpPr txBox="1"/>
          <p:nvPr/>
        </p:nvSpPr>
        <p:spPr>
          <a:xfrm>
            <a:off x="6781800" y="5143500"/>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YES</a:t>
            </a:r>
            <a:endParaRPr lang="en-IN" sz="1600" b="1">
              <a:latin typeface="Trebuchet MS" panose="020B0603020202020204"/>
              <a:cs typeface="Trebuchet MS" panose="020B0603020202020204"/>
            </a:endParaRPr>
          </a:p>
        </p:txBody>
      </p:sp>
      <p:sp>
        <p:nvSpPr>
          <p:cNvPr id="49" name="object 3"/>
          <p:cNvSpPr txBox="1"/>
          <p:nvPr/>
        </p:nvSpPr>
        <p:spPr>
          <a:xfrm>
            <a:off x="11353800" y="4801870"/>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NO</a:t>
            </a:r>
            <a:endParaRPr lang="en-IN" sz="1600" b="1">
              <a:latin typeface="Trebuchet MS" panose="020B0603020202020204"/>
              <a:cs typeface="Trebuchet MS" panose="020B0603020202020204"/>
            </a:endParaRPr>
          </a:p>
        </p:txBody>
      </p:sp>
      <p:sp>
        <p:nvSpPr>
          <p:cNvPr id="50" name="object 3"/>
          <p:cNvSpPr txBox="1"/>
          <p:nvPr/>
        </p:nvSpPr>
        <p:spPr>
          <a:xfrm>
            <a:off x="14079220" y="4284345"/>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NO</a:t>
            </a:r>
            <a:endParaRPr lang="en-IN" sz="1600" b="1">
              <a:latin typeface="Trebuchet MS" panose="020B0603020202020204"/>
              <a:cs typeface="Trebuchet MS" panose="020B0603020202020204"/>
            </a:endParaRPr>
          </a:p>
        </p:txBody>
      </p:sp>
      <p:sp>
        <p:nvSpPr>
          <p:cNvPr id="51" name="object 3"/>
          <p:cNvSpPr txBox="1"/>
          <p:nvPr/>
        </p:nvSpPr>
        <p:spPr>
          <a:xfrm>
            <a:off x="11942445" y="6729095"/>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YES</a:t>
            </a:r>
            <a:endParaRPr lang="en-IN" sz="1600" b="1">
              <a:latin typeface="Trebuchet MS" panose="020B0603020202020204"/>
              <a:cs typeface="Trebuchet MS" panose="020B0603020202020204"/>
            </a:endParaRPr>
          </a:p>
        </p:txBody>
      </p:sp>
      <p:sp>
        <p:nvSpPr>
          <p:cNvPr id="52" name="object 3"/>
          <p:cNvSpPr txBox="1"/>
          <p:nvPr/>
        </p:nvSpPr>
        <p:spPr>
          <a:xfrm>
            <a:off x="15316200" y="6901180"/>
            <a:ext cx="546735" cy="25844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YES</a:t>
            </a:r>
            <a:endParaRPr lang="en-IN" sz="1600" b="1">
              <a:latin typeface="Trebuchet MS" panose="020B0603020202020204"/>
              <a:cs typeface="Trebuchet MS" panose="020B0603020202020204"/>
            </a:endParaRPr>
          </a:p>
        </p:txBody>
      </p:sp>
      <p:sp>
        <p:nvSpPr>
          <p:cNvPr id="53" name="Flowchart: Terminator 52"/>
          <p:cNvSpPr/>
          <p:nvPr/>
        </p:nvSpPr>
        <p:spPr>
          <a:xfrm>
            <a:off x="12119610" y="2866390"/>
            <a:ext cx="1771650"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54" name="Rounded Rectangle 53"/>
          <p:cNvSpPr/>
          <p:nvPr/>
        </p:nvSpPr>
        <p:spPr>
          <a:xfrm>
            <a:off x="12354560" y="2933700"/>
            <a:ext cx="1301115" cy="5257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en-US"/>
          </a:p>
        </p:txBody>
      </p:sp>
      <p:sp>
        <p:nvSpPr>
          <p:cNvPr id="55" name="object 3"/>
          <p:cNvSpPr txBox="1"/>
          <p:nvPr/>
        </p:nvSpPr>
        <p:spPr>
          <a:xfrm>
            <a:off x="12501880" y="3025140"/>
            <a:ext cx="1118870" cy="258445"/>
          </a:xfrm>
          <a:prstGeom prst="rect">
            <a:avLst/>
          </a:prstGeom>
        </p:spPr>
        <p:txBody>
          <a:bodyPr vert="horz" wrap="square" lIns="0" tIns="12700" rIns="0" bIns="0" rtlCol="0">
            <a:spAutoFit/>
          </a:bodyPr>
          <a:p>
            <a:pPr marL="12700" algn="just">
              <a:lnSpc>
                <a:spcPct val="100000"/>
              </a:lnSpc>
              <a:spcBef>
                <a:spcPts val="100"/>
              </a:spcBef>
            </a:pPr>
            <a:r>
              <a:rPr lang="en-IN" sz="1600" b="1">
                <a:latin typeface="Trebuchet MS" panose="020B0603020202020204"/>
                <a:cs typeface="Trebuchet MS" panose="020B0603020202020204"/>
              </a:rPr>
              <a:t>Keep True</a:t>
            </a:r>
            <a:endParaRPr lang="en-IN" sz="1600" b="1">
              <a:latin typeface="Trebuchet MS" panose="020B0603020202020204"/>
              <a:cs typeface="Trebuchet MS" panose="020B0603020202020204"/>
            </a:endParaRPr>
          </a:p>
        </p:txBody>
      </p:sp>
      <p:cxnSp>
        <p:nvCxnSpPr>
          <p:cNvPr id="58" name="Elbow Connector 57"/>
          <p:cNvCxnSpPr>
            <a:stCxn id="21" idx="3"/>
            <a:endCxn id="24" idx="1"/>
          </p:cNvCxnSpPr>
          <p:nvPr/>
        </p:nvCxnSpPr>
        <p:spPr>
          <a:xfrm flipV="1">
            <a:off x="11339195" y="6182360"/>
            <a:ext cx="1901190" cy="49339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Elbow Connector 58"/>
          <p:cNvCxnSpPr>
            <a:stCxn id="11" idx="3"/>
            <a:endCxn id="13" idx="1"/>
          </p:cNvCxnSpPr>
          <p:nvPr/>
        </p:nvCxnSpPr>
        <p:spPr>
          <a:xfrm>
            <a:off x="4897120" y="4018280"/>
            <a:ext cx="894080"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60" name="Parallelogram 59"/>
          <p:cNvSpPr/>
          <p:nvPr/>
        </p:nvSpPr>
        <p:spPr>
          <a:xfrm>
            <a:off x="2133600" y="7599045"/>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61" name="object 3"/>
          <p:cNvSpPr txBox="1"/>
          <p:nvPr/>
        </p:nvSpPr>
        <p:spPr>
          <a:xfrm>
            <a:off x="2362200" y="7694295"/>
            <a:ext cx="1172845" cy="997585"/>
          </a:xfrm>
          <a:prstGeom prst="rect">
            <a:avLst/>
          </a:prstGeom>
        </p:spPr>
        <p:txBody>
          <a:bodyPr vert="horz" wrap="square" lIns="0" tIns="12700" rIns="0" bIns="0" rtlCol="0">
            <a:spAutoFit/>
          </a:bodyPr>
          <a:p>
            <a:pPr marL="12700" algn="ctr">
              <a:lnSpc>
                <a:spcPct val="100000"/>
              </a:lnSpc>
              <a:spcBef>
                <a:spcPts val="100"/>
              </a:spcBef>
            </a:pPr>
            <a:r>
              <a:rPr lang="en-IN" sz="1600" b="1">
                <a:latin typeface="Trebuchet MS" panose="020B0603020202020204"/>
                <a:cs typeface="Trebuchet MS" panose="020B0603020202020204"/>
              </a:rPr>
              <a:t>Intruder information saved</a:t>
            </a:r>
            <a:r>
              <a:rPr lang="en-US" altLang="en-IN" sz="1600" b="1">
                <a:latin typeface="Trebuchet MS" panose="020B0603020202020204"/>
                <a:cs typeface="Trebuchet MS" panose="020B0603020202020204"/>
              </a:rPr>
              <a:t> via honeypots</a:t>
            </a:r>
            <a:endParaRPr lang="en-US" altLang="en-IN" sz="1600" b="1">
              <a:latin typeface="Trebuchet MS" panose="020B0603020202020204"/>
              <a:cs typeface="Trebuchet MS" panose="020B0603020202020204"/>
            </a:endParaRPr>
          </a:p>
        </p:txBody>
      </p:sp>
      <p:cxnSp>
        <p:nvCxnSpPr>
          <p:cNvPr id="62" name="Elbow Connector 61"/>
          <p:cNvCxnSpPr/>
          <p:nvPr/>
        </p:nvCxnSpPr>
        <p:spPr>
          <a:xfrm>
            <a:off x="3581400" y="8191500"/>
            <a:ext cx="1569720" cy="3175"/>
          </a:xfrm>
          <a:prstGeom prst="bentConnector2">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3" name="Elbow Connector 62"/>
          <p:cNvCxnSpPr>
            <a:stCxn id="9" idx="2"/>
            <a:endCxn id="11" idx="0"/>
          </p:cNvCxnSpPr>
          <p:nvPr/>
        </p:nvCxnSpPr>
        <p:spPr>
          <a:xfrm rot="5400000" flipV="1">
            <a:off x="3062288" y="2968308"/>
            <a:ext cx="594995" cy="381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 name="Elbow Connector 2"/>
          <p:cNvCxnSpPr>
            <a:stCxn id="13" idx="3"/>
            <a:endCxn id="53" idx="1"/>
          </p:cNvCxnSpPr>
          <p:nvPr/>
        </p:nvCxnSpPr>
        <p:spPr>
          <a:xfrm flipV="1">
            <a:off x="7591425" y="3204210"/>
            <a:ext cx="4528185" cy="814070"/>
          </a:xfrm>
          <a:prstGeom prst="bentConnector3">
            <a:avLst>
              <a:gd name="adj1" fmla="val 50007"/>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6096</Words>
  <Application>WPS Presentation</Application>
  <PresentationFormat>On-screen Show (4:3)</PresentationFormat>
  <Paragraphs>391</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SimSun</vt:lpstr>
      <vt:lpstr>Wingdings</vt:lpstr>
      <vt:lpstr>Trebuchet MS</vt:lpstr>
      <vt:lpstr>Times New Roman</vt:lpstr>
      <vt:lpstr>Arial</vt:lpstr>
      <vt:lpstr>Microsoft YaHei</vt:lpstr>
      <vt:lpstr>Arial Unicode MS</vt:lpstr>
      <vt:lpstr>Calibri</vt:lpstr>
      <vt:lpstr>Office Theme</vt:lpstr>
      <vt:lpstr>PowerPoint 演示文稿</vt:lpstr>
      <vt:lpstr>Contents</vt:lpstr>
      <vt:lpstr>Cyber crime now a days is booming at an alarming rate. The Nieveness and the lack of awareness among the users has increased the rate of cyber crime by a large number. The Most common attacks to which the users are most succeptible are the phishing and the MITM(Man In The Middle Attacks) that are usually carried out on the free public wifi’s and home gateways.</vt:lpstr>
      <vt:lpstr>Global Cyber Landscape</vt:lpstr>
      <vt:lpstr>PowerPoint 演示文稿</vt:lpstr>
      <vt:lpstr>TECH STACK</vt:lpstr>
      <vt:lpstr>LANGUAGES</vt:lpstr>
      <vt:lpstr>FRAMEWORK</vt:lpstr>
      <vt:lpstr>WORKFLOW</vt:lpstr>
      <vt:lpstr>HARDWARE COMPOENTS</vt:lpstr>
      <vt:lpstr>PRODUCT MODULES</vt:lpstr>
      <vt:lpstr>NETWORK GATEWAY DASHBOARD</vt:lpstr>
      <vt:lpstr>HONEYPOT SYSTEM</vt:lpstr>
      <vt:lpstr>PowerPoint 演示文稿</vt:lpstr>
      <vt:lpstr>IOT MODULES</vt:lpstr>
      <vt:lpstr>BLYNK CLOUD DASHBOARD</vt:lpstr>
      <vt:lpstr>COMPUTER VISION MODULE</vt:lpstr>
      <vt:lpstr>SURVEILLANCE DASHBOARD</vt:lpstr>
      <vt:lpstr>Traction</vt:lpstr>
      <vt:lpstr>ADMIN CONTROL APPLICATION</vt:lpstr>
      <vt:lpstr>Target Market</vt:lpstr>
      <vt:lpstr>Direct  Competitors</vt:lpstr>
      <vt:lpstr>PowerPoint 演示文稿</vt:lpstr>
      <vt:lpstr>PowerPoint 演示文稿</vt:lpstr>
      <vt:lpstr>Increased Use of AI and  Machine Learning</vt:lpstr>
      <vt:lpstr>Meet our Team</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Framework</dc:title>
  <dc:creator>Arjun Charak</dc:creator>
  <cp:keywords>DAFg9A4KIZY,BAEhjQefDdc</cp:keywords>
  <cp:lastModifiedBy>aadha</cp:lastModifiedBy>
  <cp:revision>668</cp:revision>
  <dcterms:created xsi:type="dcterms:W3CDTF">2023-04-26T08:39:00Z</dcterms:created>
  <dcterms:modified xsi:type="dcterms:W3CDTF">2023-05-19T17:34:39Z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2023-04-29T19:30:00Z</vt:filetime>
  </property>
  <property fmtid="{D5CDD505-2E9C-101B-9397-08002B2CF9AE}" pid="3" name="Creator">
    <vt:lpwstr>Canva</vt:lpwstr>
  </property>
  <property fmtid="{D5CDD505-2E9C-101B-9397-08002B2CF9AE}" pid="4" name="LastSaved">
    <vt:filetime>2023-04-29T19:30:00Z</vt:filetime>
  </property>
  <property fmtid="{D5CDD505-2E9C-101B-9397-08002B2CF9AE}" pid="5" name="ICV">
    <vt:lpwstr>17D7A334313E4DE891C7E0D0F1B2105A</vt:lpwstr>
  </property>
  <property fmtid="{D5CDD505-2E9C-101B-9397-08002B2CF9AE}" pid="6" name="KSOProductBuildVer">
    <vt:lpwstr>1033-11.2.0.11219</vt:lpwstr>
  </property>
</Properties>
</file>